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Calibri" pitchFamily="34" charset="0"/>
      <p:regular r:id="rId17"/>
      <p:bold r:id="rId18"/>
      <p:italic r:id="rId19"/>
      <p:boldItalic r:id="rId20"/>
    </p:embeddedFont>
    <p:embeddedFont>
      <p:font typeface="IBM Plex Sans" charset="0"/>
      <p:regular r:id="rId21"/>
      <p:bold r:id="rId22"/>
      <p:italic r:id="rId23"/>
      <p:boldItalic r:id="rId24"/>
    </p:embeddedFont>
    <p:embeddedFont>
      <p:font typeface="DM Sans" charset="-18"/>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37">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22vfHfZZ7ZHqznKhjDIlK8vPr8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B9B8827-E123-4E43-9A1C-ADDAEE1EC966}">
  <a:tblStyle styleId="{6B9B8827-E123-4E43-9A1C-ADDAEE1EC966}"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5F1DFECD-E50A-4B44-B09E-26E91556D497}" styleName="Table_1">
    <a:wholeTbl>
      <a:tcTxStyle b="off" i="off">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2" d="100"/>
          <a:sy n="72" d="100"/>
        </p:scale>
        <p:origin x="-404" y="32"/>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9530865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g2d26355761a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 name="Google Shape;26;g2d26355761a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 name="Google Shape;31;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g2dc8f7b0a4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 name="Google Shape;37;g2dc8f7b0a45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2e08b8468f5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 name="Google Shape;46;g2e08b8468f5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2e08b8468f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 name="Google Shape;55;g2e08b8468f5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e08b8468f5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2e08b8468f5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e08b8468f5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g2e08b8468f5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e214c2a739_0_3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1" name="Google Shape;81;g2e214c2a739_0_39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gyéni elrendezés">
  <p:cSld name="Egyéni elrendezés">
    <p:spTree>
      <p:nvGrpSpPr>
        <p:cNvPr id="1" name="Shape 12"/>
        <p:cNvGrpSpPr/>
        <p:nvPr/>
      </p:nvGrpSpPr>
      <p:grpSpPr>
        <a:xfrm>
          <a:off x="0" y="0"/>
          <a:ext cx="0" cy="0"/>
          <a:chOff x="0" y="0"/>
          <a:chExt cx="0" cy="0"/>
        </a:xfrm>
      </p:grpSpPr>
      <p:sp>
        <p:nvSpPr>
          <p:cNvPr id="13" name="Google Shape;13;p5"/>
          <p:cNvSpPr txBox="1">
            <a:spLocks noGrp="1"/>
          </p:cNvSpPr>
          <p:nvPr>
            <p:ph type="title"/>
          </p:nvPr>
        </p:nvSpPr>
        <p:spPr>
          <a:xfrm>
            <a:off x="838200" y="2450893"/>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ímdia" type="title">
  <p:cSld name="TITLE">
    <p:spTree>
      <p:nvGrpSpPr>
        <p:cNvPr id="1" name="Shape 17"/>
        <p:cNvGrpSpPr/>
        <p:nvPr/>
      </p:nvGrpSpPr>
      <p:grpSpPr>
        <a:xfrm>
          <a:off x="0" y="0"/>
          <a:ext cx="0" cy="0"/>
          <a:chOff x="0" y="0"/>
          <a:chExt cx="0" cy="0"/>
        </a:xfrm>
      </p:grpSpPr>
      <p:sp>
        <p:nvSpPr>
          <p:cNvPr id="18" name="Google Shape;18;g2e1b90b900a_0_92"/>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 name="Google Shape;19;g2e1b90b900a_0_9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20" name="Google Shape;20;g2e1b90b900a_0_9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 name="Google Shape;21;g2e1b90b900a_0_9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 name="Google Shape;22;g2e1b90b900a_0_9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nl-NL"/>
              <a:t>‹#›</a:t>
            </a:fld>
            <a:endParaRPr/>
          </a:p>
        </p:txBody>
      </p:sp>
      <p:pic>
        <p:nvPicPr>
          <p:cNvPr id="23" name="Google Shape;23;g2e1b90b900a_0_92"/>
          <p:cNvPicPr preferRelativeResize="0"/>
          <p:nvPr/>
        </p:nvPicPr>
        <p:blipFill rotWithShape="1">
          <a:blip r:embed="rId2">
            <a:alphaModFix/>
          </a:blip>
          <a:srcRect/>
          <a:stretch/>
        </p:blipFill>
        <p:spPr>
          <a:xfrm>
            <a:off x="322807" y="341079"/>
            <a:ext cx="3381953" cy="989661"/>
          </a:xfrm>
          <a:prstGeom prst="rect">
            <a:avLst/>
          </a:prstGeom>
          <a:noFill/>
          <a:ln>
            <a:noFill/>
          </a:ln>
        </p:spPr>
      </p:pic>
    </p:spTree>
  </p:cSld>
  <p:clrMapOvr>
    <a:masterClrMapping/>
  </p:clrMapOvr>
  <p:extLst>
    <p:ext uri="{DCECCB84-F9BA-43D5-87BE-67443E8EF086}">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838200" y="2450893"/>
            <a:ext cx="105156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a:t>
            </a:fld>
            <a:endParaRPr/>
          </a:p>
        </p:txBody>
      </p:sp>
      <p:pic>
        <p:nvPicPr>
          <p:cNvPr id="10" name="Google Shape;10;p4"/>
          <p:cNvPicPr preferRelativeResize="0"/>
          <p:nvPr/>
        </p:nvPicPr>
        <p:blipFill rotWithShape="1">
          <a:blip r:embed="rId4">
            <a:alphaModFix/>
          </a:blip>
          <a:srcRect r="21687" b="25319"/>
          <a:stretch/>
        </p:blipFill>
        <p:spPr>
          <a:xfrm>
            <a:off x="9870150" y="4632075"/>
            <a:ext cx="2321850" cy="2214200"/>
          </a:xfrm>
          <a:prstGeom prst="rect">
            <a:avLst/>
          </a:prstGeom>
          <a:noFill/>
          <a:ln>
            <a:noFill/>
          </a:ln>
        </p:spPr>
      </p:pic>
      <p:pic>
        <p:nvPicPr>
          <p:cNvPr id="11" name="Google Shape;11;p4"/>
          <p:cNvPicPr preferRelativeResize="0"/>
          <p:nvPr/>
        </p:nvPicPr>
        <p:blipFill rotWithShape="1">
          <a:blip r:embed="rId5">
            <a:alphaModFix/>
          </a:blip>
          <a:srcRect/>
          <a:stretch/>
        </p:blipFill>
        <p:spPr>
          <a:xfrm>
            <a:off x="128322" y="72201"/>
            <a:ext cx="2390476" cy="6995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www.incision.care/blog/how-to-make-your-operating-room-more-sustainable" TargetMode="External"/><Relationship Id="rId5" Type="http://schemas.openxmlformats.org/officeDocument/2006/relationships/hyperlink" Target="https://richtlijnendatabase.nl/richtlijn/luchtbehandeling_in_operatiekamers_en_behandelkamers/startpagina_-_luchtbehandeling_in_operatiekamers_en_behandelkamers.html" TargetMode="External"/><Relationship Id="rId4" Type="http://schemas.openxmlformats.org/officeDocument/2006/relationships/hyperlink" Target="https://richtlijnendatabase.nl/richtlijn/leidraad_duurzaamheid_in_richtlijnen/luchtbehandeling.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sp>
        <p:nvSpPr>
          <p:cNvPr id="28" name="Google Shape;28;g2d26355761a_2_0"/>
          <p:cNvSpPr txBox="1">
            <a:spLocks noGrp="1"/>
          </p:cNvSpPr>
          <p:nvPr>
            <p:ph type="title"/>
          </p:nvPr>
        </p:nvSpPr>
        <p:spPr>
          <a:xfrm>
            <a:off x="838200" y="2450893"/>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42631"/>
              <a:buNone/>
            </a:pPr>
            <a:r>
              <a:rPr lang="nl-NL" sz="4444" b="1">
                <a:solidFill>
                  <a:srgbClr val="351C75"/>
                </a:solidFill>
                <a:latin typeface="DM Sans"/>
                <a:ea typeface="DM Sans"/>
                <a:cs typeface="DM Sans"/>
                <a:sym typeface="DM Sans"/>
              </a:rPr>
              <a:t>FESSH Workshop 27 June 2024</a:t>
            </a:r>
            <a:endParaRPr sz="4444" b="1">
              <a:solidFill>
                <a:srgbClr val="351C75"/>
              </a:solidFill>
              <a:latin typeface="DM Sans"/>
              <a:ea typeface="DM Sans"/>
              <a:cs typeface="DM Sans"/>
              <a:sym typeface="DM Sans"/>
            </a:endParaRPr>
          </a:p>
          <a:p>
            <a:pPr marL="0" lvl="0" indent="0" algn="ctr" rtl="0">
              <a:lnSpc>
                <a:spcPct val="90000"/>
              </a:lnSpc>
              <a:spcBef>
                <a:spcPts val="0"/>
              </a:spcBef>
              <a:spcAft>
                <a:spcPts val="0"/>
              </a:spcAft>
              <a:buSzPct val="47368"/>
              <a:buNone/>
            </a:pPr>
            <a:endParaRPr sz="4000" b="1">
              <a:solidFill>
                <a:srgbClr val="351C75"/>
              </a:solidFill>
              <a:latin typeface="DM Sans"/>
              <a:ea typeface="DM Sans"/>
              <a:cs typeface="DM Sans"/>
              <a:sym typeface="DM Sans"/>
            </a:endParaRPr>
          </a:p>
          <a:p>
            <a:pPr marL="0" lvl="0" indent="0" algn="ctr" rtl="0">
              <a:lnSpc>
                <a:spcPct val="90000"/>
              </a:lnSpc>
              <a:spcBef>
                <a:spcPts val="0"/>
              </a:spcBef>
              <a:spcAft>
                <a:spcPts val="0"/>
              </a:spcAft>
              <a:buSzPct val="47368"/>
              <a:buNone/>
            </a:pPr>
            <a:r>
              <a:rPr lang="nl-NL" sz="4000" i="1">
                <a:solidFill>
                  <a:srgbClr val="351C75"/>
                </a:solidFill>
                <a:latin typeface="DM Sans"/>
                <a:ea typeface="DM Sans"/>
                <a:cs typeface="DM Sans"/>
                <a:sym typeface="DM Sans"/>
              </a:rPr>
              <a:t>The Step by Step Approach to a More Sustainable Practice</a:t>
            </a:r>
            <a:endParaRPr sz="2000" i="1">
              <a:solidFill>
                <a:srgbClr val="351C75"/>
              </a:solidFill>
              <a:latin typeface="DM Sans"/>
              <a:ea typeface="DM Sans"/>
              <a:cs typeface="DM Sans"/>
              <a:sym typeface="DM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7"/>
          <p:cNvSpPr txBox="1"/>
          <p:nvPr/>
        </p:nvSpPr>
        <p:spPr>
          <a:xfrm>
            <a:off x="1524000" y="2478296"/>
            <a:ext cx="9144000" cy="1901409"/>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1800"/>
              <a:buFont typeface="Calibri"/>
              <a:buNone/>
            </a:pPr>
            <a:r>
              <a:rPr lang="nl-NL" sz="5400" b="1" i="0" u="none" strike="noStrike" cap="none">
                <a:solidFill>
                  <a:srgbClr val="351C75"/>
                </a:solidFill>
                <a:latin typeface="DM Sans"/>
                <a:ea typeface="DM Sans"/>
                <a:cs typeface="DM Sans"/>
                <a:sym typeface="DM Sans"/>
              </a:rPr>
              <a:t>To make it last, make it context-specific </a:t>
            </a:r>
            <a:endParaRPr sz="1400" b="1" i="0" u="none" strike="noStrike" cap="none">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18"/>
          <p:cNvPicPr preferRelativeResize="0"/>
          <p:nvPr/>
        </p:nvPicPr>
        <p:blipFill rotWithShape="1">
          <a:blip r:embed="rId3">
            <a:alphaModFix/>
          </a:blip>
          <a:srcRect r="3748" b="826"/>
          <a:stretch/>
        </p:blipFill>
        <p:spPr>
          <a:xfrm>
            <a:off x="6489397" y="1982601"/>
            <a:ext cx="4069746" cy="3438485"/>
          </a:xfrm>
          <a:prstGeom prst="rect">
            <a:avLst/>
          </a:prstGeom>
          <a:noFill/>
          <a:ln>
            <a:noFill/>
          </a:ln>
        </p:spPr>
      </p:pic>
      <p:pic>
        <p:nvPicPr>
          <p:cNvPr id="172" name="Google Shape;172;p18"/>
          <p:cNvPicPr preferRelativeResize="0"/>
          <p:nvPr/>
        </p:nvPicPr>
        <p:blipFill rotWithShape="1">
          <a:blip r:embed="rId4">
            <a:alphaModFix/>
          </a:blip>
          <a:srcRect/>
          <a:stretch/>
        </p:blipFill>
        <p:spPr>
          <a:xfrm>
            <a:off x="0" y="0"/>
            <a:ext cx="2528375" cy="838600"/>
          </a:xfrm>
          <a:prstGeom prst="rect">
            <a:avLst/>
          </a:prstGeom>
          <a:noFill/>
          <a:ln>
            <a:noFill/>
          </a:ln>
        </p:spPr>
      </p:pic>
      <p:graphicFrame>
        <p:nvGraphicFramePr>
          <p:cNvPr id="173" name="Google Shape;173;p18"/>
          <p:cNvGraphicFramePr/>
          <p:nvPr/>
        </p:nvGraphicFramePr>
        <p:xfrm>
          <a:off x="474075" y="1221750"/>
          <a:ext cx="3000000" cy="3000000"/>
        </p:xfrm>
        <a:graphic>
          <a:graphicData uri="http://schemas.openxmlformats.org/drawingml/2006/table">
            <a:tbl>
              <a:tblPr>
                <a:noFill/>
                <a:tableStyleId>{5F1DFECD-E50A-4B44-B09E-26E91556D497}</a:tableStyleId>
              </a:tblPr>
              <a:tblGrid>
                <a:gridCol w="1179750"/>
                <a:gridCol w="1395775"/>
                <a:gridCol w="1296075"/>
                <a:gridCol w="846100"/>
                <a:gridCol w="1397150"/>
              </a:tblGrid>
              <a:tr h="0">
                <a:tc>
                  <a:txBody>
                    <a:bodyPr/>
                    <a:lstStyle/>
                    <a:p>
                      <a:pPr marL="0" marR="0" lvl="0" indent="0" algn="l" rtl="0">
                        <a:lnSpc>
                          <a:spcPct val="100000"/>
                        </a:lnSpc>
                        <a:spcBef>
                          <a:spcPts val="0"/>
                        </a:spcBef>
                        <a:spcAft>
                          <a:spcPts val="0"/>
                        </a:spcAft>
                        <a:buClr>
                          <a:srgbClr val="000000"/>
                        </a:buClr>
                        <a:buSzPts val="1100"/>
                        <a:buFont typeface="Arial"/>
                        <a:buNone/>
                      </a:pPr>
                      <a:r>
                        <a:rPr lang="nl-NL" sz="1100" b="1" u="none" strike="noStrike" cap="none"/>
                        <a:t>Category</a:t>
                      </a:r>
                      <a:endParaRPr sz="1100" b="1" u="none" strike="noStrike" cap="none"/>
                    </a:p>
                  </a:txBody>
                  <a:tcPr marL="63500" marR="63500" marT="63500" marB="63500">
                    <a:solidFill>
                      <a:srgbClr val="AB9DC9"/>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nl-NL" sz="1100" b="1" u="none" strike="noStrike" cap="none"/>
                        <a:t>Current</a:t>
                      </a:r>
                      <a:endParaRPr sz="1100" b="1" u="none" strike="noStrike" cap="none"/>
                    </a:p>
                  </a:txBody>
                  <a:tcPr marL="63500" marR="63500" marT="63500" marB="63500">
                    <a:solidFill>
                      <a:srgbClr val="AB9DC9"/>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nl-NL" sz="1100" b="1" u="none" strike="noStrike" cap="none"/>
                        <a:t>Ideal (with evidence base) </a:t>
                      </a:r>
                      <a:endParaRPr sz="1100" b="1" u="none" strike="noStrike" cap="none"/>
                    </a:p>
                  </a:txBody>
                  <a:tcPr marL="63500" marR="63500" marT="63500" marB="63500">
                    <a:solidFill>
                      <a:srgbClr val="AB9DC9"/>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nl-NL" sz="1100" b="1" u="none" strike="noStrike" cap="none"/>
                        <a:t>Impact: Feasibility</a:t>
                      </a:r>
                      <a:endParaRPr sz="1100" b="1" u="none" strike="noStrike" cap="none"/>
                    </a:p>
                  </a:txBody>
                  <a:tcPr marL="63500" marR="63500" marT="63500" marB="63500">
                    <a:solidFill>
                      <a:srgbClr val="AB9DC9"/>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nl-NL" sz="1100" b="1" u="none" strike="noStrike" cap="none"/>
                        <a:t>Steps Required</a:t>
                      </a:r>
                      <a:endParaRPr sz="1100" b="1" u="none" strike="noStrike" cap="none"/>
                    </a:p>
                  </a:txBody>
                  <a:tcPr marL="63500" marR="63500" marT="63500" marB="63500">
                    <a:solidFill>
                      <a:srgbClr val="AB9DC9"/>
                    </a:solidFill>
                  </a:tcPr>
                </a:tc>
              </a:tr>
              <a:tr h="0">
                <a:tc>
                  <a:txBody>
                    <a:bodyPr/>
                    <a:lstStyle/>
                    <a:p>
                      <a:pPr marL="0" marR="0" lvl="0" indent="0" algn="l" rtl="0">
                        <a:lnSpc>
                          <a:spcPct val="100000"/>
                        </a:lnSpc>
                        <a:spcBef>
                          <a:spcPts val="0"/>
                        </a:spcBef>
                        <a:spcAft>
                          <a:spcPts val="0"/>
                        </a:spcAft>
                        <a:buClr>
                          <a:srgbClr val="000000"/>
                        </a:buClr>
                        <a:buSzPts val="1100"/>
                        <a:buFont typeface="Arial"/>
                        <a:buNone/>
                      </a:pPr>
                      <a:r>
                        <a:rPr lang="nl-NL" sz="1100" b="1" u="none" strike="noStrike" cap="none"/>
                        <a:t>Drapes &amp; Clothing</a:t>
                      </a:r>
                      <a:endParaRPr sz="1100" b="1" u="none" strike="noStrike" cap="none"/>
                    </a:p>
                  </a:txBody>
                  <a:tcPr marL="63500" marR="63500" marT="63500" marB="63500">
                    <a:solidFill>
                      <a:srgbClr val="ACE0E1"/>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nl-NL" sz="1100" i="1" u="none" strike="noStrike" cap="none"/>
                        <a:t>Disposable</a:t>
                      </a:r>
                      <a:endParaRPr sz="1100" i="1" u="none" strike="noStrike" cap="none"/>
                    </a:p>
                  </a:txBody>
                  <a:tcPr marL="63500" marR="63500" marT="63500" marB="63500">
                    <a:solidFill>
                      <a:srgbClr val="ACE0E1"/>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nl-NL" sz="1100" i="1" u="none" strike="noStrike" cap="none"/>
                        <a:t>Reusable</a:t>
                      </a:r>
                      <a:endParaRPr sz="1100" i="1" u="none" strike="noStrike" cap="none"/>
                    </a:p>
                  </a:txBody>
                  <a:tcPr marL="63500" marR="63500" marT="63500" marB="63500">
                    <a:solidFill>
                      <a:srgbClr val="ACE0E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i="1" u="none" strike="noStrike" cap="none"/>
                    </a:p>
                  </a:txBody>
                  <a:tcPr marL="63500" marR="63500" marT="63500" marB="63500">
                    <a:solidFill>
                      <a:srgbClr val="ACE0E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i="1" u="none" strike="noStrike" cap="none"/>
                    </a:p>
                  </a:txBody>
                  <a:tcPr marL="63500" marR="63500" marT="63500" marB="63500">
                    <a:solidFill>
                      <a:srgbClr val="ACE0E1"/>
                    </a:solidFill>
                  </a:tcPr>
                </a:tc>
              </a:tr>
              <a:tr h="367025">
                <a:tc>
                  <a:txBody>
                    <a:bodyPr/>
                    <a:lstStyle/>
                    <a:p>
                      <a:pPr marL="0" marR="0" lvl="0" indent="0" algn="l" rtl="0">
                        <a:lnSpc>
                          <a:spcPct val="100000"/>
                        </a:lnSpc>
                        <a:spcBef>
                          <a:spcPts val="0"/>
                        </a:spcBef>
                        <a:spcAft>
                          <a:spcPts val="0"/>
                        </a:spcAft>
                        <a:buClr>
                          <a:srgbClr val="000000"/>
                        </a:buClr>
                        <a:buSzPts val="1100"/>
                        <a:buFont typeface="Arial"/>
                        <a:buNone/>
                      </a:pPr>
                      <a:r>
                        <a:rPr lang="nl-NL" sz="1100" b="1" u="none" strike="noStrike" cap="none"/>
                        <a:t>Instruments</a:t>
                      </a:r>
                      <a:endParaRPr sz="1100" b="1" u="none" strike="noStrike" cap="none"/>
                    </a:p>
                  </a:txBody>
                  <a:tcPr marL="63500" marR="63500" marT="63500" marB="63500">
                    <a:solidFill>
                      <a:srgbClr val="ACE0E1"/>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nl-NL" sz="1100" i="1" u="none" strike="noStrike" cap="none"/>
                        <a:t>Disposable</a:t>
                      </a:r>
                      <a:endParaRPr sz="1100" i="1" u="none" strike="noStrike" cap="none"/>
                    </a:p>
                  </a:txBody>
                  <a:tcPr marL="63500" marR="63500" marT="63500" marB="63500">
                    <a:solidFill>
                      <a:srgbClr val="ACE0E1"/>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nl-NL" sz="1100" i="1" u="none" strike="noStrike" cap="none"/>
                        <a:t>Reusable</a:t>
                      </a:r>
                      <a:endParaRPr sz="1100" i="1" u="none" strike="noStrike" cap="none"/>
                    </a:p>
                    <a:p>
                      <a:pPr marL="0" marR="0" lvl="0" indent="0" algn="l" rtl="0">
                        <a:lnSpc>
                          <a:spcPct val="100000"/>
                        </a:lnSpc>
                        <a:spcBef>
                          <a:spcPts val="0"/>
                        </a:spcBef>
                        <a:spcAft>
                          <a:spcPts val="0"/>
                        </a:spcAft>
                        <a:buClr>
                          <a:srgbClr val="000000"/>
                        </a:buClr>
                        <a:buSzPts val="1100"/>
                        <a:buFont typeface="Arial"/>
                        <a:buNone/>
                      </a:pPr>
                      <a:endParaRPr sz="1100" i="1" u="none" strike="noStrike" cap="none"/>
                    </a:p>
                  </a:txBody>
                  <a:tcPr marL="63500" marR="63500" marT="63500" marB="63500">
                    <a:solidFill>
                      <a:srgbClr val="ACE0E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i="1" u="none" strike="noStrike" cap="none"/>
                    </a:p>
                  </a:txBody>
                  <a:tcPr marL="63500" marR="63500" marT="63500" marB="63500">
                    <a:solidFill>
                      <a:srgbClr val="ACE0E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i="1" u="none" strike="noStrike" cap="none"/>
                    </a:p>
                  </a:txBody>
                  <a:tcPr marL="63500" marR="63500" marT="63500" marB="63500">
                    <a:solidFill>
                      <a:srgbClr val="ACE0E1"/>
                    </a:solidFill>
                  </a:tcPr>
                </a:tc>
              </a:tr>
              <a:tr h="321950">
                <a:tc>
                  <a:txBody>
                    <a:bodyPr/>
                    <a:lstStyle/>
                    <a:p>
                      <a:pPr marL="0" marR="0" lvl="0" indent="0" algn="l" rtl="0">
                        <a:lnSpc>
                          <a:spcPct val="100000"/>
                        </a:lnSpc>
                        <a:spcBef>
                          <a:spcPts val="0"/>
                        </a:spcBef>
                        <a:spcAft>
                          <a:spcPts val="0"/>
                        </a:spcAft>
                        <a:buClr>
                          <a:srgbClr val="000000"/>
                        </a:buClr>
                        <a:buSzPts val="1100"/>
                        <a:buFont typeface="Arial"/>
                        <a:buNone/>
                      </a:pPr>
                      <a:r>
                        <a:rPr lang="nl-NL" sz="1100" b="1" u="none" strike="noStrike" cap="none"/>
                        <a:t>Equipment</a:t>
                      </a:r>
                      <a:endParaRPr sz="1100" b="1" u="none" strike="noStrike" cap="none"/>
                    </a:p>
                  </a:txBody>
                  <a:tcPr marL="63500" marR="63500" marT="63500" marB="63500">
                    <a:solidFill>
                      <a:srgbClr val="ACE0E1"/>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nl-NL" sz="1100" i="1" u="none" strike="noStrike" cap="none"/>
                        <a:t>Air ventilation class 1 </a:t>
                      </a:r>
                      <a:endParaRPr sz="1100" i="1" u="none" strike="noStrike" cap="none"/>
                    </a:p>
                  </a:txBody>
                  <a:tcPr marL="63500" marR="63500" marT="63500" marB="63500">
                    <a:solidFill>
                      <a:srgbClr val="ACE0E1"/>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nl-NL" sz="1100" i="1" u="none" strike="noStrike" cap="none"/>
                        <a:t>Air ventilation class 2</a:t>
                      </a:r>
                      <a:endParaRPr sz="1100" i="1" u="none" strike="noStrike" cap="none"/>
                    </a:p>
                    <a:p>
                      <a:pPr marL="0" marR="0" lvl="0" indent="0" algn="l" rtl="0">
                        <a:lnSpc>
                          <a:spcPct val="100000"/>
                        </a:lnSpc>
                        <a:spcBef>
                          <a:spcPts val="0"/>
                        </a:spcBef>
                        <a:spcAft>
                          <a:spcPts val="0"/>
                        </a:spcAft>
                        <a:buClr>
                          <a:srgbClr val="000000"/>
                        </a:buClr>
                        <a:buSzPts val="1100"/>
                        <a:buFont typeface="Arial"/>
                        <a:buNone/>
                      </a:pPr>
                      <a:endParaRPr sz="1100" i="1" u="none" strike="noStrike" cap="none"/>
                    </a:p>
                  </a:txBody>
                  <a:tcPr marL="63500" marR="63500" marT="63500" marB="63500">
                    <a:solidFill>
                      <a:srgbClr val="ACE0E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i="1" u="none" strike="noStrike" cap="none"/>
                    </a:p>
                  </a:txBody>
                  <a:tcPr marL="63500" marR="63500" marT="63500" marB="63500">
                    <a:solidFill>
                      <a:srgbClr val="ACE0E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i="1" u="none" strike="noStrike" cap="none"/>
                    </a:p>
                  </a:txBody>
                  <a:tcPr marL="63500" marR="63500" marT="63500" marB="63500">
                    <a:solidFill>
                      <a:srgbClr val="ACE0E1"/>
                    </a:solidFill>
                  </a:tcPr>
                </a:tc>
              </a:tr>
              <a:tr h="0">
                <a:tc>
                  <a:txBody>
                    <a:bodyPr/>
                    <a:lstStyle/>
                    <a:p>
                      <a:pPr marL="0" marR="0" lvl="0" indent="0" algn="l" rtl="0">
                        <a:lnSpc>
                          <a:spcPct val="100000"/>
                        </a:lnSpc>
                        <a:spcBef>
                          <a:spcPts val="0"/>
                        </a:spcBef>
                        <a:spcAft>
                          <a:spcPts val="0"/>
                        </a:spcAft>
                        <a:buClr>
                          <a:srgbClr val="000000"/>
                        </a:buClr>
                        <a:buSzPts val="1100"/>
                        <a:buFont typeface="Arial"/>
                        <a:buNone/>
                      </a:pPr>
                      <a:r>
                        <a:rPr lang="nl-NL" sz="1100" b="1" u="none" strike="noStrike" cap="none"/>
                        <a:t>Implants and Disposables</a:t>
                      </a:r>
                      <a:endParaRPr sz="1100" b="1" u="none" strike="noStrike" cap="none"/>
                    </a:p>
                  </a:txBody>
                  <a:tcPr marL="63500" marR="63500" marT="63500" marB="63500">
                    <a:solidFill>
                      <a:srgbClr val="ACE0E1"/>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nl-NL" sz="1100" i="1" u="none" strike="noStrike" cap="none"/>
                        <a:t>No implants</a:t>
                      </a:r>
                      <a:endParaRPr sz="1100" i="1" u="none" strike="noStrike" cap="none"/>
                    </a:p>
                    <a:p>
                      <a:pPr marL="0" marR="0" lvl="0" indent="0" algn="l" rtl="0">
                        <a:lnSpc>
                          <a:spcPct val="100000"/>
                        </a:lnSpc>
                        <a:spcBef>
                          <a:spcPts val="0"/>
                        </a:spcBef>
                        <a:spcAft>
                          <a:spcPts val="0"/>
                        </a:spcAft>
                        <a:buClr>
                          <a:srgbClr val="000000"/>
                        </a:buClr>
                        <a:buSzPts val="1100"/>
                        <a:buFont typeface="Arial"/>
                        <a:buNone/>
                      </a:pPr>
                      <a:r>
                        <a:rPr lang="nl-NL" sz="1100" i="1" u="none" strike="noStrike" cap="none"/>
                        <a:t>Disposables see instruments/equipment/drapes</a:t>
                      </a:r>
                      <a:endParaRPr sz="1100" i="1" u="none" strike="noStrike" cap="none"/>
                    </a:p>
                  </a:txBody>
                  <a:tcPr marL="63500" marR="63500" marT="63500" marB="63500">
                    <a:solidFill>
                      <a:srgbClr val="ACE0E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i="1" u="none" strike="noStrike" cap="none"/>
                    </a:p>
                  </a:txBody>
                  <a:tcPr marL="63500" marR="63500" marT="63500" marB="63500">
                    <a:solidFill>
                      <a:srgbClr val="ACE0E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i="1" u="none" strike="noStrike" cap="none"/>
                    </a:p>
                  </a:txBody>
                  <a:tcPr marL="63500" marR="63500" marT="63500" marB="63500">
                    <a:solidFill>
                      <a:srgbClr val="ACE0E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i="1" u="none" strike="noStrike" cap="none"/>
                    </a:p>
                  </a:txBody>
                  <a:tcPr marL="63500" marR="63500" marT="63500" marB="63500">
                    <a:solidFill>
                      <a:srgbClr val="ACE0E1"/>
                    </a:solidFill>
                  </a:tcPr>
                </a:tc>
              </a:tr>
              <a:tr h="0">
                <a:tc>
                  <a:txBody>
                    <a:bodyPr/>
                    <a:lstStyle/>
                    <a:p>
                      <a:pPr marL="0" marR="0" lvl="0" indent="0" algn="l" rtl="0">
                        <a:lnSpc>
                          <a:spcPct val="100000"/>
                        </a:lnSpc>
                        <a:spcBef>
                          <a:spcPts val="0"/>
                        </a:spcBef>
                        <a:spcAft>
                          <a:spcPts val="0"/>
                        </a:spcAft>
                        <a:buClr>
                          <a:srgbClr val="000000"/>
                        </a:buClr>
                        <a:buSzPts val="1100"/>
                        <a:buFont typeface="Arial"/>
                        <a:buNone/>
                      </a:pPr>
                      <a:r>
                        <a:rPr lang="nl-NL" sz="1100" b="1" u="none" strike="noStrike" cap="none"/>
                        <a:t>Anaesthesia and Medication (if applicable)</a:t>
                      </a:r>
                      <a:endParaRPr sz="1100" b="1" u="none" strike="noStrike" cap="none"/>
                    </a:p>
                  </a:txBody>
                  <a:tcPr marL="63500" marR="63500" marT="63500" marB="63500">
                    <a:solidFill>
                      <a:srgbClr val="ACE0E1"/>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nl-NL" sz="1100" i="1" u="none" strike="noStrike" cap="none"/>
                        <a:t>Inhalational anaesthesia</a:t>
                      </a:r>
                      <a:endParaRPr sz="1100" i="1" u="none" strike="noStrike" cap="none"/>
                    </a:p>
                  </a:txBody>
                  <a:tcPr marL="63500" marR="63500" marT="63500" marB="63500">
                    <a:solidFill>
                      <a:srgbClr val="ACE0E1"/>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nl-NL" sz="1100" i="1" u="none" strike="noStrike" cap="none"/>
                        <a:t>Intravenous or only local/locoregional anaesthesia</a:t>
                      </a:r>
                      <a:endParaRPr sz="1100" i="1" u="none" strike="noStrike" cap="none"/>
                    </a:p>
                  </a:txBody>
                  <a:tcPr marL="63500" marR="63500" marT="63500" marB="63500">
                    <a:solidFill>
                      <a:srgbClr val="ACE0E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i="1" u="none" strike="noStrike" cap="none"/>
                    </a:p>
                  </a:txBody>
                  <a:tcPr marL="63500" marR="63500" marT="63500" marB="63500">
                    <a:solidFill>
                      <a:srgbClr val="ACE0E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i="1" u="none" strike="noStrike" cap="none"/>
                    </a:p>
                  </a:txBody>
                  <a:tcPr marL="63500" marR="63500" marT="63500" marB="63500">
                    <a:solidFill>
                      <a:srgbClr val="ACE0E1"/>
                    </a:solidFill>
                  </a:tcPr>
                </a:tc>
              </a:tr>
              <a:tr h="0">
                <a:tc>
                  <a:txBody>
                    <a:bodyPr/>
                    <a:lstStyle/>
                    <a:p>
                      <a:pPr marL="0" marR="0" lvl="0" indent="0" algn="l" rtl="0">
                        <a:lnSpc>
                          <a:spcPct val="100000"/>
                        </a:lnSpc>
                        <a:spcBef>
                          <a:spcPts val="0"/>
                        </a:spcBef>
                        <a:spcAft>
                          <a:spcPts val="0"/>
                        </a:spcAft>
                        <a:buClr>
                          <a:srgbClr val="000000"/>
                        </a:buClr>
                        <a:buSzPts val="1100"/>
                        <a:buFont typeface="Arial"/>
                        <a:buNone/>
                      </a:pPr>
                      <a:r>
                        <a:rPr lang="nl-NL" sz="1100" b="1" u="none" strike="noStrike" cap="none"/>
                        <a:t>Duration of procedure (in minutes)</a:t>
                      </a:r>
                      <a:endParaRPr sz="1100" b="1" u="none" strike="noStrike" cap="none"/>
                    </a:p>
                  </a:txBody>
                  <a:tcPr marL="63500" marR="63500" marT="63500" marB="63500">
                    <a:solidFill>
                      <a:srgbClr val="ACE0E1"/>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nl-NL" sz="1100" i="1" u="none" strike="noStrike" cap="none"/>
                        <a:t>30</a:t>
                      </a:r>
                      <a:endParaRPr sz="1100" i="1" u="none" strike="noStrike" cap="none"/>
                    </a:p>
                  </a:txBody>
                  <a:tcPr marL="63500" marR="63500" marT="63500" marB="63500">
                    <a:solidFill>
                      <a:srgbClr val="ACE0E1"/>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nl-NL" sz="1100" i="1" u="none" strike="noStrike" cap="none"/>
                        <a:t>30</a:t>
                      </a:r>
                      <a:endParaRPr sz="1100" i="1" u="none" strike="noStrike" cap="none"/>
                    </a:p>
                  </a:txBody>
                  <a:tcPr marL="63500" marR="63500" marT="63500" marB="63500">
                    <a:solidFill>
                      <a:srgbClr val="ACE0E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i="1" u="none" strike="noStrike" cap="none"/>
                    </a:p>
                  </a:txBody>
                  <a:tcPr marL="63500" marR="63500" marT="63500" marB="63500">
                    <a:solidFill>
                      <a:srgbClr val="ACE0E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i="1" u="none" strike="noStrike" cap="none"/>
                    </a:p>
                  </a:txBody>
                  <a:tcPr marL="63500" marR="63500" marT="63500" marB="63500">
                    <a:solidFill>
                      <a:srgbClr val="ACE0E1"/>
                    </a:solidFill>
                  </a:tcPr>
                </a:tc>
              </a:tr>
              <a:tr h="0">
                <a:tc>
                  <a:txBody>
                    <a:bodyPr/>
                    <a:lstStyle/>
                    <a:p>
                      <a:pPr marL="0" marR="0" lvl="0" indent="0" algn="l" rtl="0">
                        <a:lnSpc>
                          <a:spcPct val="100000"/>
                        </a:lnSpc>
                        <a:spcBef>
                          <a:spcPts val="0"/>
                        </a:spcBef>
                        <a:spcAft>
                          <a:spcPts val="0"/>
                        </a:spcAft>
                        <a:buClr>
                          <a:srgbClr val="000000"/>
                        </a:buClr>
                        <a:buSzPts val="1100"/>
                        <a:buFont typeface="Arial"/>
                        <a:buNone/>
                      </a:pPr>
                      <a:r>
                        <a:rPr lang="nl-NL" sz="1100" b="1" u="none" strike="noStrike" cap="none"/>
                        <a:t>Waste</a:t>
                      </a:r>
                      <a:endParaRPr sz="1100" b="1" u="none" strike="noStrike" cap="none"/>
                    </a:p>
                  </a:txBody>
                  <a:tcPr marL="63500" marR="63500" marT="63500" marB="63500">
                    <a:solidFill>
                      <a:srgbClr val="ACE0E1"/>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nl-NL" sz="1100" i="1" u="none" strike="noStrike" cap="none"/>
                        <a:t>Medical waste, no waste separation</a:t>
                      </a:r>
                      <a:endParaRPr sz="1100" i="1" u="none" strike="noStrike" cap="none"/>
                    </a:p>
                  </a:txBody>
                  <a:tcPr marL="63500" marR="63500" marT="63500" marB="63500">
                    <a:solidFill>
                      <a:srgbClr val="ACE0E1"/>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nl-NL" sz="1100" i="1" u="none" strike="noStrike" cap="none"/>
                        <a:t>Less medical waste, separation of waste</a:t>
                      </a:r>
                      <a:endParaRPr sz="1100" i="1" u="none" strike="noStrike" cap="none"/>
                    </a:p>
                  </a:txBody>
                  <a:tcPr marL="63500" marR="63500" marT="63500" marB="63500">
                    <a:solidFill>
                      <a:srgbClr val="ACE0E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i="1" u="none" strike="noStrike" cap="none"/>
                    </a:p>
                  </a:txBody>
                  <a:tcPr marL="63500" marR="63500" marT="63500" marB="63500">
                    <a:solidFill>
                      <a:srgbClr val="ACE0E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i="1" u="none" strike="noStrike" cap="none"/>
                    </a:p>
                  </a:txBody>
                  <a:tcPr marL="63500" marR="63500" marT="63500" marB="63500">
                    <a:solidFill>
                      <a:srgbClr val="ACE0E1"/>
                    </a:solidFill>
                  </a:tcPr>
                </a:tc>
              </a:tr>
            </a:tbl>
          </a:graphicData>
        </a:graphic>
      </p:graphicFrame>
      <p:sp>
        <p:nvSpPr>
          <p:cNvPr id="174" name="Google Shape;174;p18"/>
          <p:cNvSpPr txBox="1"/>
          <p:nvPr/>
        </p:nvSpPr>
        <p:spPr>
          <a:xfrm>
            <a:off x="6980450" y="676998"/>
            <a:ext cx="3486772" cy="146255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21"/>
              <a:buFont typeface="Arial"/>
              <a:buNone/>
            </a:pPr>
            <a:endParaRPr sz="1820" b="0" i="0" u="none" strike="noStrike" cap="none">
              <a:solidFill>
                <a:srgbClr val="674EA7"/>
              </a:solidFill>
              <a:latin typeface="DM Sans"/>
              <a:ea typeface="DM Sans"/>
              <a:cs typeface="DM Sans"/>
              <a:sym typeface="DM Sans"/>
            </a:endParaRPr>
          </a:p>
          <a:p>
            <a:pPr marL="0" marR="0" lvl="0" indent="0" algn="l" rtl="0">
              <a:lnSpc>
                <a:spcPct val="115000"/>
              </a:lnSpc>
              <a:spcBef>
                <a:spcPts val="0"/>
              </a:spcBef>
              <a:spcAft>
                <a:spcPts val="0"/>
              </a:spcAft>
              <a:buClr>
                <a:srgbClr val="000000"/>
              </a:buClr>
              <a:buSzPts val="1800"/>
              <a:buFont typeface="Arial"/>
              <a:buNone/>
            </a:pPr>
            <a:r>
              <a:rPr lang="nl-NL" sz="1800" b="0" i="0" u="none" strike="noStrike" cap="none">
                <a:solidFill>
                  <a:srgbClr val="351C75"/>
                </a:solidFill>
                <a:latin typeface="DM Sans"/>
                <a:ea typeface="DM Sans"/>
                <a:cs typeface="DM Sans"/>
                <a:sym typeface="DM Sans"/>
              </a:rPr>
              <a:t>1: Use the impact matrix to plot each of the actions in the “ideal column” </a:t>
            </a:r>
            <a:endParaRPr sz="1800" b="0" i="0" u="none" strike="noStrike" cap="none">
              <a:solidFill>
                <a:srgbClr val="351C75"/>
              </a:solidFill>
              <a:latin typeface="DM Sans"/>
              <a:ea typeface="DM Sans"/>
              <a:cs typeface="DM Sans"/>
              <a:sym typeface="DM Sans"/>
            </a:endParaRPr>
          </a:p>
        </p:txBody>
      </p:sp>
      <p:sp>
        <p:nvSpPr>
          <p:cNvPr id="175" name="Google Shape;175;p18"/>
          <p:cNvSpPr txBox="1"/>
          <p:nvPr/>
        </p:nvSpPr>
        <p:spPr>
          <a:xfrm>
            <a:off x="6918550" y="5555673"/>
            <a:ext cx="3194279" cy="1140282"/>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nl-NL" sz="1800" b="0" i="0" u="none" strike="noStrike" cap="none">
                <a:solidFill>
                  <a:srgbClr val="351C75"/>
                </a:solidFill>
                <a:latin typeface="DM Sans"/>
                <a:ea typeface="DM Sans"/>
                <a:cs typeface="DM Sans"/>
                <a:sym typeface="DM Sans"/>
              </a:rPr>
              <a:t>2: List the steps that would be required to accomplish the quadrant 1 items</a:t>
            </a:r>
            <a:endParaRPr sz="1800" b="0" i="0" u="none" strike="noStrike" cap="none">
              <a:solidFill>
                <a:srgbClr val="351C75"/>
              </a:solidFill>
              <a:latin typeface="DM Sans"/>
              <a:ea typeface="DM Sans"/>
              <a:cs typeface="DM Sans"/>
              <a:sym typeface="DM Sans"/>
            </a:endParaRPr>
          </a:p>
        </p:txBody>
      </p:sp>
      <p:sp>
        <p:nvSpPr>
          <p:cNvPr id="176" name="Google Shape;176;p18"/>
          <p:cNvSpPr txBox="1"/>
          <p:nvPr/>
        </p:nvSpPr>
        <p:spPr>
          <a:xfrm>
            <a:off x="2634343" y="124465"/>
            <a:ext cx="9557657" cy="79465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nl-NL" sz="2300" b="1" i="0" u="none" strike="noStrike" cap="none">
                <a:solidFill>
                  <a:srgbClr val="351C75"/>
                </a:solidFill>
                <a:latin typeface="DM Sans"/>
                <a:ea typeface="DM Sans"/>
                <a:cs typeface="DM Sans"/>
                <a:sym typeface="DM Sans"/>
              </a:rPr>
              <a:t>Work on your own</a:t>
            </a:r>
            <a:r>
              <a:rPr lang="nl-NL" sz="2300" b="1">
                <a:solidFill>
                  <a:srgbClr val="351C75"/>
                </a:solidFill>
                <a:latin typeface="DM Sans"/>
                <a:ea typeface="DM Sans"/>
                <a:cs typeface="DM Sans"/>
                <a:sym typeface="DM Sans"/>
              </a:rPr>
              <a:t> or</a:t>
            </a:r>
            <a:r>
              <a:rPr lang="nl-NL" sz="2300" b="1" i="0" u="none" strike="noStrike" cap="none">
                <a:solidFill>
                  <a:srgbClr val="351C75"/>
                </a:solidFill>
                <a:latin typeface="DM Sans"/>
                <a:ea typeface="DM Sans"/>
                <a:cs typeface="DM Sans"/>
                <a:sym typeface="DM Sans"/>
              </a:rPr>
              <a:t> in a group to complete this exercise for wrist arthroscopy (15 mins)</a:t>
            </a:r>
            <a:endParaRPr sz="2300" b="1" i="0" u="none" strike="noStrike" cap="none">
              <a:solidFill>
                <a:srgbClr val="351C75"/>
              </a:solidFill>
              <a:latin typeface="DM Sans"/>
              <a:ea typeface="DM Sans"/>
              <a:cs typeface="DM Sans"/>
              <a:sym typeface="DM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9"/>
          <p:cNvSpPr txBox="1"/>
          <p:nvPr/>
        </p:nvSpPr>
        <p:spPr>
          <a:xfrm>
            <a:off x="2634343" y="124465"/>
            <a:ext cx="9557657" cy="79465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nl-NL" sz="2300" b="1" i="0" u="none" strike="noStrike" cap="none">
                <a:solidFill>
                  <a:srgbClr val="351C75"/>
                </a:solidFill>
                <a:latin typeface="DM Sans"/>
                <a:ea typeface="DM Sans"/>
                <a:cs typeface="DM Sans"/>
                <a:sym typeface="DM Sans"/>
              </a:rPr>
              <a:t>Tips for Sustainable Procurement</a:t>
            </a:r>
            <a:endParaRPr sz="2300" b="1" i="0" u="none" strike="noStrike" cap="none">
              <a:solidFill>
                <a:srgbClr val="351C75"/>
              </a:solidFill>
              <a:latin typeface="DM Sans"/>
              <a:ea typeface="DM Sans"/>
              <a:cs typeface="DM Sans"/>
              <a:sym typeface="DM Sans"/>
            </a:endParaRPr>
          </a:p>
        </p:txBody>
      </p:sp>
      <p:sp>
        <p:nvSpPr>
          <p:cNvPr id="182" name="Google Shape;182;p19"/>
          <p:cNvSpPr txBox="1">
            <a:spLocks noGrp="1"/>
          </p:cNvSpPr>
          <p:nvPr>
            <p:ph type="title"/>
          </p:nvPr>
        </p:nvSpPr>
        <p:spPr>
          <a:xfrm>
            <a:off x="662675" y="1223550"/>
            <a:ext cx="10527600" cy="4931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60606"/>
              <a:buNone/>
            </a:pPr>
            <a:endParaRPr sz="3300">
              <a:solidFill>
                <a:srgbClr val="674EA7"/>
              </a:solidFill>
              <a:latin typeface="DM Sans"/>
              <a:ea typeface="DM Sans"/>
              <a:cs typeface="DM Sans"/>
              <a:sym typeface="DM Sans"/>
            </a:endParaRPr>
          </a:p>
          <a:p>
            <a:pPr marL="0" lvl="0" indent="0" algn="l" rtl="0">
              <a:lnSpc>
                <a:spcPct val="90000"/>
              </a:lnSpc>
              <a:spcBef>
                <a:spcPts val="0"/>
              </a:spcBef>
              <a:spcAft>
                <a:spcPts val="0"/>
              </a:spcAft>
              <a:buSzPct val="39478"/>
              <a:buNone/>
            </a:pPr>
            <a:endParaRPr sz="5066">
              <a:solidFill>
                <a:srgbClr val="674EA7"/>
              </a:solidFill>
              <a:latin typeface="DM Sans"/>
              <a:ea typeface="DM Sans"/>
              <a:cs typeface="DM Sans"/>
              <a:sym typeface="DM Sans"/>
            </a:endParaRPr>
          </a:p>
          <a:p>
            <a:pPr marL="457200" lvl="0" indent="-361415" algn="l" rtl="0">
              <a:lnSpc>
                <a:spcPct val="115000"/>
              </a:lnSpc>
              <a:spcBef>
                <a:spcPts val="0"/>
              </a:spcBef>
              <a:spcAft>
                <a:spcPts val="0"/>
              </a:spcAft>
              <a:buClr>
                <a:srgbClr val="674EA7"/>
              </a:buClr>
              <a:buSzPct val="100000"/>
              <a:buFont typeface="DM Sans"/>
              <a:buChar char="●"/>
            </a:pPr>
            <a:r>
              <a:rPr lang="nl-NL" sz="2200">
                <a:solidFill>
                  <a:srgbClr val="351C75"/>
                </a:solidFill>
                <a:latin typeface="DM Sans"/>
                <a:ea typeface="DM Sans"/>
                <a:cs typeface="DM Sans"/>
                <a:sym typeface="DM Sans"/>
              </a:rPr>
              <a:t>Define </a:t>
            </a:r>
            <a:r>
              <a:rPr lang="nl-NL" sz="2200" b="1">
                <a:solidFill>
                  <a:srgbClr val="351C75"/>
                </a:solidFill>
                <a:latin typeface="DM Sans"/>
                <a:ea typeface="DM Sans"/>
                <a:cs typeface="DM Sans"/>
                <a:sym typeface="DM Sans"/>
              </a:rPr>
              <a:t>consistent and verifiable evaluation criteria </a:t>
            </a:r>
            <a:r>
              <a:rPr lang="nl-NL" sz="2200">
                <a:solidFill>
                  <a:srgbClr val="351C75"/>
                </a:solidFill>
                <a:latin typeface="DM Sans"/>
                <a:ea typeface="DM Sans"/>
                <a:cs typeface="DM Sans"/>
                <a:sym typeface="DM Sans"/>
              </a:rPr>
              <a:t>for environmental and social aspects with an appropriate weighting</a:t>
            </a:r>
            <a:endParaRPr sz="2200">
              <a:solidFill>
                <a:srgbClr val="351C75"/>
              </a:solidFill>
              <a:latin typeface="DM Sans"/>
              <a:ea typeface="DM Sans"/>
              <a:cs typeface="DM Sans"/>
              <a:sym typeface="DM Sans"/>
            </a:endParaRPr>
          </a:p>
          <a:p>
            <a:pPr marL="457200" lvl="0" indent="-361415" algn="l" rtl="0">
              <a:lnSpc>
                <a:spcPct val="115000"/>
              </a:lnSpc>
              <a:spcBef>
                <a:spcPts val="0"/>
              </a:spcBef>
              <a:spcAft>
                <a:spcPts val="0"/>
              </a:spcAft>
              <a:buClr>
                <a:srgbClr val="674EA7"/>
              </a:buClr>
              <a:buSzPct val="100000"/>
              <a:buFont typeface="DM Sans"/>
              <a:buChar char="●"/>
            </a:pPr>
            <a:r>
              <a:rPr lang="nl-NL" sz="2200">
                <a:solidFill>
                  <a:srgbClr val="351C75"/>
                </a:solidFill>
                <a:latin typeface="DM Sans"/>
                <a:ea typeface="DM Sans"/>
                <a:cs typeface="DM Sans"/>
                <a:sym typeface="DM Sans"/>
              </a:rPr>
              <a:t>Proactively post in your network to </a:t>
            </a:r>
            <a:r>
              <a:rPr lang="nl-NL" sz="2200" b="1">
                <a:solidFill>
                  <a:srgbClr val="351C75"/>
                </a:solidFill>
                <a:latin typeface="DM Sans"/>
                <a:ea typeface="DM Sans"/>
                <a:cs typeface="DM Sans"/>
                <a:sym typeface="DM Sans"/>
              </a:rPr>
              <a:t>increase pool of suppliers</a:t>
            </a:r>
            <a:endParaRPr sz="2200" b="1">
              <a:solidFill>
                <a:srgbClr val="351C75"/>
              </a:solidFill>
              <a:latin typeface="DM Sans"/>
              <a:ea typeface="DM Sans"/>
              <a:cs typeface="DM Sans"/>
              <a:sym typeface="DM Sans"/>
            </a:endParaRPr>
          </a:p>
          <a:p>
            <a:pPr marL="457200" lvl="0" indent="-361415" algn="l" rtl="0">
              <a:lnSpc>
                <a:spcPct val="115000"/>
              </a:lnSpc>
              <a:spcBef>
                <a:spcPts val="0"/>
              </a:spcBef>
              <a:spcAft>
                <a:spcPts val="0"/>
              </a:spcAft>
              <a:buClr>
                <a:srgbClr val="674EA7"/>
              </a:buClr>
              <a:buSzPct val="100000"/>
              <a:buFont typeface="DM Sans"/>
              <a:buChar char="●"/>
            </a:pPr>
            <a:r>
              <a:rPr lang="nl-NL" sz="2200" b="1">
                <a:solidFill>
                  <a:srgbClr val="351C75"/>
                </a:solidFill>
                <a:latin typeface="DM Sans"/>
                <a:ea typeface="DM Sans"/>
                <a:cs typeface="DM Sans"/>
                <a:sym typeface="DM Sans"/>
              </a:rPr>
              <a:t>Consider all aspects </a:t>
            </a:r>
            <a:r>
              <a:rPr lang="nl-NL" sz="2200">
                <a:solidFill>
                  <a:srgbClr val="351C75"/>
                </a:solidFill>
                <a:latin typeface="DM Sans"/>
                <a:ea typeface="DM Sans"/>
                <a:cs typeface="DM Sans"/>
                <a:sym typeface="DM Sans"/>
              </a:rPr>
              <a:t>that reduce the </a:t>
            </a:r>
            <a:r>
              <a:rPr lang="nl-NL" sz="2200" b="1">
                <a:solidFill>
                  <a:srgbClr val="351C75"/>
                </a:solidFill>
                <a:latin typeface="DM Sans"/>
                <a:ea typeface="DM Sans"/>
                <a:cs typeface="DM Sans"/>
                <a:sym typeface="DM Sans"/>
              </a:rPr>
              <a:t>environmental footprint</a:t>
            </a:r>
            <a:r>
              <a:rPr lang="nl-NL" sz="2200">
                <a:solidFill>
                  <a:srgbClr val="351C75"/>
                </a:solidFill>
                <a:latin typeface="DM Sans"/>
                <a:ea typeface="DM Sans"/>
                <a:cs typeface="DM Sans"/>
                <a:sym typeface="DM Sans"/>
              </a:rPr>
              <a:t>: optimised logistics, bulk sterile, lean instrument sets, reusable trays, remote support </a:t>
            </a:r>
            <a:endParaRPr sz="2200">
              <a:solidFill>
                <a:srgbClr val="351C75"/>
              </a:solidFill>
              <a:latin typeface="DM Sans"/>
              <a:ea typeface="DM Sans"/>
              <a:cs typeface="DM Sans"/>
              <a:sym typeface="DM Sans"/>
            </a:endParaRPr>
          </a:p>
          <a:p>
            <a:pPr marL="457200" lvl="0" indent="-361415" algn="l" rtl="0">
              <a:lnSpc>
                <a:spcPct val="115000"/>
              </a:lnSpc>
              <a:spcBef>
                <a:spcPts val="0"/>
              </a:spcBef>
              <a:spcAft>
                <a:spcPts val="0"/>
              </a:spcAft>
              <a:buClr>
                <a:srgbClr val="674EA7"/>
              </a:buClr>
              <a:buSzPct val="100000"/>
              <a:buFont typeface="DM Sans"/>
              <a:buChar char="●"/>
            </a:pPr>
            <a:r>
              <a:rPr lang="nl-NL" sz="2200">
                <a:solidFill>
                  <a:srgbClr val="351C75"/>
                </a:solidFill>
                <a:latin typeface="DM Sans"/>
                <a:ea typeface="DM Sans"/>
                <a:cs typeface="DM Sans"/>
                <a:sym typeface="DM Sans"/>
              </a:rPr>
              <a:t>Agree a multi-year </a:t>
            </a:r>
            <a:r>
              <a:rPr lang="nl-NL" sz="2200" b="1">
                <a:solidFill>
                  <a:srgbClr val="351C75"/>
                </a:solidFill>
                <a:latin typeface="DM Sans"/>
                <a:ea typeface="DM Sans"/>
                <a:cs typeface="DM Sans"/>
                <a:sym typeface="DM Sans"/>
              </a:rPr>
              <a:t>joint improvement plan </a:t>
            </a:r>
            <a:r>
              <a:rPr lang="nl-NL" sz="2200">
                <a:solidFill>
                  <a:srgbClr val="351C75"/>
                </a:solidFill>
                <a:latin typeface="DM Sans"/>
                <a:ea typeface="DM Sans"/>
                <a:cs typeface="DM Sans"/>
                <a:sym typeface="DM Sans"/>
              </a:rPr>
              <a:t>with suppliers: include reciprocal commitments and </a:t>
            </a:r>
            <a:r>
              <a:rPr lang="nl-NL" sz="2200" b="1">
                <a:solidFill>
                  <a:srgbClr val="351C75"/>
                </a:solidFill>
                <a:latin typeface="DM Sans"/>
                <a:ea typeface="DM Sans"/>
                <a:cs typeface="DM Sans"/>
                <a:sym typeface="DM Sans"/>
              </a:rPr>
              <a:t>set contract conditions to ensure performance</a:t>
            </a:r>
            <a:endParaRPr sz="2200" b="1">
              <a:solidFill>
                <a:srgbClr val="351C75"/>
              </a:solidFill>
              <a:latin typeface="DM Sans"/>
              <a:ea typeface="DM Sans"/>
              <a:cs typeface="DM Sans"/>
              <a:sym typeface="DM Sans"/>
            </a:endParaRPr>
          </a:p>
          <a:p>
            <a:pPr marL="457200" lvl="0" indent="-361415" algn="l" rtl="0">
              <a:lnSpc>
                <a:spcPct val="115000"/>
              </a:lnSpc>
              <a:spcBef>
                <a:spcPts val="0"/>
              </a:spcBef>
              <a:spcAft>
                <a:spcPts val="0"/>
              </a:spcAft>
              <a:buClr>
                <a:srgbClr val="674EA7"/>
              </a:buClr>
              <a:buSzPct val="100000"/>
              <a:buFont typeface="DM Sans"/>
              <a:buChar char="●"/>
            </a:pPr>
            <a:r>
              <a:rPr lang="nl-NL" sz="2200" b="1">
                <a:solidFill>
                  <a:srgbClr val="351C75"/>
                </a:solidFill>
                <a:latin typeface="DM Sans"/>
                <a:ea typeface="DM Sans"/>
                <a:cs typeface="DM Sans"/>
                <a:sym typeface="DM Sans"/>
              </a:rPr>
              <a:t>Ensure preventative maintenance and repair included in contracts</a:t>
            </a:r>
            <a:endParaRPr sz="2200" b="1">
              <a:solidFill>
                <a:srgbClr val="351C75"/>
              </a:solidFill>
              <a:latin typeface="DM Sans"/>
              <a:ea typeface="DM Sans"/>
              <a:cs typeface="DM Sans"/>
              <a:sym typeface="DM Sans"/>
            </a:endParaRPr>
          </a:p>
          <a:p>
            <a:pPr marL="457200" lvl="0" indent="-361415" algn="l" rtl="0">
              <a:lnSpc>
                <a:spcPct val="115000"/>
              </a:lnSpc>
              <a:spcBef>
                <a:spcPts val="0"/>
              </a:spcBef>
              <a:spcAft>
                <a:spcPts val="0"/>
              </a:spcAft>
              <a:buClr>
                <a:srgbClr val="674EA7"/>
              </a:buClr>
              <a:buSzPct val="100000"/>
              <a:buFont typeface="DM Sans"/>
              <a:buChar char="●"/>
            </a:pPr>
            <a:r>
              <a:rPr lang="nl-NL" sz="2200">
                <a:solidFill>
                  <a:srgbClr val="351C75"/>
                </a:solidFill>
                <a:latin typeface="DM Sans"/>
                <a:ea typeface="DM Sans"/>
                <a:cs typeface="DM Sans"/>
                <a:sym typeface="DM Sans"/>
              </a:rPr>
              <a:t>Request </a:t>
            </a:r>
            <a:r>
              <a:rPr lang="nl-NL" sz="2200" b="1">
                <a:solidFill>
                  <a:srgbClr val="351C75"/>
                </a:solidFill>
                <a:latin typeface="DM Sans"/>
                <a:ea typeface="DM Sans"/>
                <a:cs typeface="DM Sans"/>
                <a:sym typeface="DM Sans"/>
              </a:rPr>
              <a:t>LCA data </a:t>
            </a:r>
            <a:r>
              <a:rPr lang="nl-NL" sz="2200">
                <a:solidFill>
                  <a:srgbClr val="351C75"/>
                </a:solidFill>
                <a:latin typeface="DM Sans"/>
                <a:ea typeface="DM Sans"/>
                <a:cs typeface="DM Sans"/>
                <a:sym typeface="DM Sans"/>
              </a:rPr>
              <a:t>prepared according to relevant ISO standards</a:t>
            </a:r>
            <a:endParaRPr sz="2200">
              <a:solidFill>
                <a:srgbClr val="351C75"/>
              </a:solidFill>
              <a:latin typeface="DM Sans"/>
              <a:ea typeface="DM Sans"/>
              <a:cs typeface="DM Sans"/>
              <a:sym typeface="DM Sans"/>
            </a:endParaRPr>
          </a:p>
          <a:p>
            <a:pPr marL="457200" lvl="0" indent="-361415" algn="l" rtl="0">
              <a:lnSpc>
                <a:spcPct val="115000"/>
              </a:lnSpc>
              <a:spcBef>
                <a:spcPts val="0"/>
              </a:spcBef>
              <a:spcAft>
                <a:spcPts val="0"/>
              </a:spcAft>
              <a:buClr>
                <a:srgbClr val="674EA7"/>
              </a:buClr>
              <a:buSzPct val="100000"/>
              <a:buFont typeface="DM Sans"/>
              <a:buChar char="●"/>
            </a:pPr>
            <a:r>
              <a:rPr lang="nl-NL" sz="2200">
                <a:solidFill>
                  <a:srgbClr val="351C75"/>
                </a:solidFill>
                <a:latin typeface="DM Sans"/>
                <a:ea typeface="DM Sans"/>
                <a:cs typeface="DM Sans"/>
                <a:sym typeface="DM Sans"/>
              </a:rPr>
              <a:t>Ensure that your methods of </a:t>
            </a:r>
            <a:r>
              <a:rPr lang="nl-NL" sz="2200" b="1">
                <a:solidFill>
                  <a:srgbClr val="351C75"/>
                </a:solidFill>
                <a:latin typeface="DM Sans"/>
                <a:ea typeface="DM Sans"/>
                <a:cs typeface="DM Sans"/>
                <a:sym typeface="DM Sans"/>
              </a:rPr>
              <a:t>cost-calculation</a:t>
            </a:r>
            <a:r>
              <a:rPr lang="nl-NL" sz="2200">
                <a:solidFill>
                  <a:srgbClr val="351C75"/>
                </a:solidFill>
                <a:latin typeface="DM Sans"/>
                <a:ea typeface="DM Sans"/>
                <a:cs typeface="DM Sans"/>
                <a:sym typeface="DM Sans"/>
              </a:rPr>
              <a:t> consider aspects like </a:t>
            </a:r>
            <a:r>
              <a:rPr lang="nl-NL" sz="2200" b="1">
                <a:solidFill>
                  <a:srgbClr val="351C75"/>
                </a:solidFill>
                <a:latin typeface="DM Sans"/>
                <a:ea typeface="DM Sans"/>
                <a:cs typeface="DM Sans"/>
                <a:sym typeface="DM Sans"/>
              </a:rPr>
              <a:t>energy</a:t>
            </a:r>
            <a:r>
              <a:rPr lang="nl-NL" sz="2200">
                <a:solidFill>
                  <a:srgbClr val="351C75"/>
                </a:solidFill>
                <a:latin typeface="DM Sans"/>
                <a:ea typeface="DM Sans"/>
                <a:cs typeface="DM Sans"/>
                <a:sym typeface="DM Sans"/>
              </a:rPr>
              <a:t> saved, reduced </a:t>
            </a:r>
            <a:r>
              <a:rPr lang="nl-NL" sz="2200" b="1">
                <a:solidFill>
                  <a:srgbClr val="351C75"/>
                </a:solidFill>
                <a:latin typeface="DM Sans"/>
                <a:ea typeface="DM Sans"/>
                <a:cs typeface="DM Sans"/>
                <a:sym typeface="DM Sans"/>
              </a:rPr>
              <a:t>waste </a:t>
            </a:r>
            <a:r>
              <a:rPr lang="nl-NL" sz="2200">
                <a:solidFill>
                  <a:srgbClr val="351C75"/>
                </a:solidFill>
                <a:latin typeface="DM Sans"/>
                <a:ea typeface="DM Sans"/>
                <a:cs typeface="DM Sans"/>
                <a:sym typeface="DM Sans"/>
              </a:rPr>
              <a:t>costs</a:t>
            </a:r>
            <a:endParaRPr sz="2200">
              <a:solidFill>
                <a:srgbClr val="351C75"/>
              </a:solidFill>
              <a:latin typeface="DM Sans"/>
              <a:ea typeface="DM Sans"/>
              <a:cs typeface="DM Sans"/>
              <a:sym typeface="DM Sans"/>
            </a:endParaRPr>
          </a:p>
          <a:p>
            <a:pPr marL="0" lvl="0" indent="0" algn="l" rtl="0">
              <a:lnSpc>
                <a:spcPct val="115000"/>
              </a:lnSpc>
              <a:spcBef>
                <a:spcPts val="0"/>
              </a:spcBef>
              <a:spcAft>
                <a:spcPts val="0"/>
              </a:spcAft>
              <a:buSzPct val="86131"/>
              <a:buNone/>
            </a:pPr>
            <a:endParaRPr sz="2322">
              <a:solidFill>
                <a:srgbClr val="674EA7"/>
              </a:solidFill>
              <a:latin typeface="DM Sans"/>
              <a:ea typeface="DM Sans"/>
              <a:cs typeface="DM Sans"/>
              <a:sym typeface="DM Sans"/>
            </a:endParaRPr>
          </a:p>
          <a:p>
            <a:pPr marL="457200" lvl="0" indent="0" algn="l" rtl="0">
              <a:lnSpc>
                <a:spcPct val="115000"/>
              </a:lnSpc>
              <a:spcBef>
                <a:spcPts val="0"/>
              </a:spcBef>
              <a:spcAft>
                <a:spcPts val="0"/>
              </a:spcAft>
              <a:buClr>
                <a:schemeClr val="dk1"/>
              </a:buClr>
              <a:buSzPct val="100000"/>
              <a:buFont typeface="Arial"/>
              <a:buNone/>
            </a:pPr>
            <a:endParaRPr sz="1100">
              <a:latin typeface="Arial"/>
              <a:ea typeface="Arial"/>
              <a:cs typeface="Arial"/>
              <a:sym typeface="Arial"/>
            </a:endParaRPr>
          </a:p>
          <a:p>
            <a:pPr marL="0" lvl="0" indent="0" algn="ctr" rtl="0">
              <a:lnSpc>
                <a:spcPct val="90000"/>
              </a:lnSpc>
              <a:spcBef>
                <a:spcPts val="0"/>
              </a:spcBef>
              <a:spcAft>
                <a:spcPts val="0"/>
              </a:spcAft>
              <a:buSzPct val="45454"/>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0"/>
          <p:cNvSpPr txBox="1"/>
          <p:nvPr/>
        </p:nvSpPr>
        <p:spPr>
          <a:xfrm>
            <a:off x="2634343" y="124465"/>
            <a:ext cx="9557657" cy="79465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nl-NL" sz="2300" b="1" i="0" u="none" strike="noStrike" cap="none">
                <a:solidFill>
                  <a:srgbClr val="351C75"/>
                </a:solidFill>
                <a:latin typeface="DM Sans"/>
                <a:ea typeface="DM Sans"/>
                <a:cs typeface="DM Sans"/>
                <a:sym typeface="DM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Scan the QR-code for direct access here:</a:t>
            </a:r>
            <a:r>
              <a:rPr lang="nl-NL" sz="2300" b="1" i="0" u="none" strike="noStrike" cap="none">
                <a:solidFill>
                  <a:srgbClr val="351C75"/>
                </a:solidFill>
                <a:latin typeface="DM Sans"/>
                <a:ea typeface="DM Sans"/>
                <a:cs typeface="DM Sans"/>
                <a:sym typeface="DM Sans"/>
              </a:rPr>
              <a:t> </a:t>
            </a:r>
            <a:endParaRPr sz="2300" b="1" i="0" u="none" strike="noStrike" cap="none">
              <a:solidFill>
                <a:srgbClr val="351C75"/>
              </a:solidFill>
              <a:latin typeface="DM Sans"/>
              <a:ea typeface="DM Sans"/>
              <a:cs typeface="DM Sans"/>
              <a:sym typeface="DM Sans"/>
            </a:endParaRPr>
          </a:p>
        </p:txBody>
      </p:sp>
      <p:sp>
        <p:nvSpPr>
          <p:cNvPr id="188" name="Google Shape;188;p20"/>
          <p:cNvSpPr txBox="1"/>
          <p:nvPr/>
        </p:nvSpPr>
        <p:spPr>
          <a:xfrm>
            <a:off x="4200150" y="5435925"/>
            <a:ext cx="3791700" cy="91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NL" i="1"/>
              <a:t>This course was created in collaboration with</a:t>
            </a:r>
            <a:endParaRPr i="1"/>
          </a:p>
        </p:txBody>
      </p:sp>
      <p:pic>
        <p:nvPicPr>
          <p:cNvPr id="189" name="Google Shape;189;p20"/>
          <p:cNvPicPr preferRelativeResize="0"/>
          <p:nvPr/>
        </p:nvPicPr>
        <p:blipFill rotWithShape="1">
          <a:blip r:embed="rId3">
            <a:alphaModFix/>
          </a:blip>
          <a:srcRect t="14823" b="16230"/>
          <a:stretch/>
        </p:blipFill>
        <p:spPr>
          <a:xfrm>
            <a:off x="4670125" y="5938875"/>
            <a:ext cx="1152525" cy="794650"/>
          </a:xfrm>
          <a:prstGeom prst="rect">
            <a:avLst/>
          </a:prstGeom>
          <a:noFill/>
          <a:ln>
            <a:noFill/>
          </a:ln>
        </p:spPr>
      </p:pic>
      <p:pic>
        <p:nvPicPr>
          <p:cNvPr id="190" name="Google Shape;190;p20"/>
          <p:cNvPicPr preferRelativeResize="0"/>
          <p:nvPr/>
        </p:nvPicPr>
        <p:blipFill>
          <a:blip r:embed="rId4">
            <a:alphaModFix/>
          </a:blip>
          <a:stretch>
            <a:fillRect/>
          </a:stretch>
        </p:blipFill>
        <p:spPr>
          <a:xfrm>
            <a:off x="6222850" y="6002813"/>
            <a:ext cx="1619250" cy="666750"/>
          </a:xfrm>
          <a:prstGeom prst="rect">
            <a:avLst/>
          </a:prstGeom>
          <a:noFill/>
          <a:ln>
            <a:noFill/>
          </a:ln>
        </p:spPr>
      </p:pic>
      <p:pic>
        <p:nvPicPr>
          <p:cNvPr id="191" name="Google Shape;191;p20"/>
          <p:cNvPicPr preferRelativeResize="0"/>
          <p:nvPr/>
        </p:nvPicPr>
        <p:blipFill>
          <a:blip r:embed="rId5">
            <a:alphaModFix/>
          </a:blip>
          <a:stretch>
            <a:fillRect/>
          </a:stretch>
        </p:blipFill>
        <p:spPr>
          <a:xfrm>
            <a:off x="3830925" y="1142827"/>
            <a:ext cx="4364400" cy="4364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1"/>
          <p:cNvSpPr txBox="1"/>
          <p:nvPr/>
        </p:nvSpPr>
        <p:spPr>
          <a:xfrm>
            <a:off x="2634343" y="124465"/>
            <a:ext cx="9557657" cy="79465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nl-NL" sz="2400" b="1" i="0" u="none" strike="noStrike" cap="none">
                <a:solidFill>
                  <a:srgbClr val="351C75"/>
                </a:solidFill>
                <a:latin typeface="DM Sans"/>
                <a:ea typeface="DM Sans"/>
                <a:cs typeface="DM Sans"/>
                <a:sym typeface="DM Sans"/>
              </a:rPr>
              <a:t>References</a:t>
            </a:r>
            <a:endParaRPr sz="2400" b="1" i="0" u="none" strike="noStrike" cap="none">
              <a:solidFill>
                <a:srgbClr val="351C75"/>
              </a:solidFill>
              <a:latin typeface="DM Sans"/>
              <a:ea typeface="DM Sans"/>
              <a:cs typeface="DM Sans"/>
              <a:sym typeface="DM Sans"/>
            </a:endParaRPr>
          </a:p>
        </p:txBody>
      </p:sp>
      <p:pic>
        <p:nvPicPr>
          <p:cNvPr id="197" name="Google Shape;197;p21"/>
          <p:cNvPicPr preferRelativeResize="0"/>
          <p:nvPr/>
        </p:nvPicPr>
        <p:blipFill rotWithShape="1">
          <a:blip r:embed="rId3">
            <a:alphaModFix/>
          </a:blip>
          <a:srcRect/>
          <a:stretch/>
        </p:blipFill>
        <p:spPr>
          <a:xfrm>
            <a:off x="0" y="0"/>
            <a:ext cx="2528376" cy="838600"/>
          </a:xfrm>
          <a:prstGeom prst="rect">
            <a:avLst/>
          </a:prstGeom>
          <a:noFill/>
          <a:ln>
            <a:noFill/>
          </a:ln>
        </p:spPr>
      </p:pic>
      <p:sp>
        <p:nvSpPr>
          <p:cNvPr id="198" name="Google Shape;198;p21"/>
          <p:cNvSpPr txBox="1"/>
          <p:nvPr/>
        </p:nvSpPr>
        <p:spPr>
          <a:xfrm>
            <a:off x="593700" y="1325700"/>
            <a:ext cx="11009700" cy="48474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300"/>
              <a:buFont typeface="Arial"/>
              <a:buNone/>
            </a:pPr>
            <a:r>
              <a:rPr lang="nl-NL" sz="1300" b="1" i="0" u="none" strike="noStrike" cap="none">
                <a:solidFill>
                  <a:srgbClr val="351C75"/>
                </a:solidFill>
                <a:latin typeface="DM Sans"/>
                <a:ea typeface="DM Sans"/>
                <a:cs typeface="DM Sans"/>
                <a:sym typeface="DM Sans"/>
              </a:rPr>
              <a:t>Air Ventilation:</a:t>
            </a:r>
            <a:endParaRPr sz="1300" b="1" i="0" u="none" strike="noStrike" cap="none">
              <a:solidFill>
                <a:srgbClr val="351C75"/>
              </a:solidFill>
              <a:latin typeface="DM Sans"/>
              <a:ea typeface="DM Sans"/>
              <a:cs typeface="DM Sans"/>
              <a:sym typeface="DM Sans"/>
            </a:endParaRPr>
          </a:p>
          <a:p>
            <a:pPr marL="457200" marR="0" lvl="0" indent="-311150" algn="l" rtl="0">
              <a:lnSpc>
                <a:spcPct val="100000"/>
              </a:lnSpc>
              <a:spcBef>
                <a:spcPts val="1400"/>
              </a:spcBef>
              <a:spcAft>
                <a:spcPts val="0"/>
              </a:spcAft>
              <a:buClr>
                <a:srgbClr val="351C75"/>
              </a:buClr>
              <a:buSzPts val="1300"/>
              <a:buFont typeface="DM Sans"/>
              <a:buAutoNum type="arabicPeriod"/>
            </a:pPr>
            <a:r>
              <a:rPr lang="nl-NL" sz="1300" b="0" i="0" u="none" strike="noStrike" cap="none">
                <a:solidFill>
                  <a:srgbClr val="351C75"/>
                </a:solidFill>
                <a:latin typeface="DM Sans"/>
                <a:ea typeface="DM Sans"/>
                <a:cs typeface="DM Sans"/>
                <a:sym typeface="DM Sans"/>
              </a:rPr>
              <a:t>Traversari AA, Bottenheft C, van Heumen SP, Goedhart CA, Vos MC. Effect of switching off unidirectional downflow systems of operating theaters during prolonged inactivity on the period before the operating theater can safely be used. Am J Infect Control. 2017 Feb 1;45(2):139-144. doi: 10.1016/j.ajic.2016.07.019. Epub 2016 Oct 11. PMID: 27742147.</a:t>
            </a:r>
            <a:endParaRPr sz="1300" b="0" i="0" u="none" strike="noStrike" cap="none">
              <a:solidFill>
                <a:srgbClr val="351C75"/>
              </a:solidFill>
              <a:latin typeface="DM Sans"/>
              <a:ea typeface="DM Sans"/>
              <a:cs typeface="DM Sans"/>
              <a:sym typeface="DM Sans"/>
            </a:endParaRPr>
          </a:p>
          <a:p>
            <a:pPr marL="457200" marR="0" lvl="0" indent="-311150" algn="l" rtl="0">
              <a:lnSpc>
                <a:spcPct val="100000"/>
              </a:lnSpc>
              <a:spcBef>
                <a:spcPts val="1200"/>
              </a:spcBef>
              <a:spcAft>
                <a:spcPts val="0"/>
              </a:spcAft>
              <a:buClr>
                <a:srgbClr val="351C75"/>
              </a:buClr>
              <a:buSzPts val="1300"/>
              <a:buFont typeface="DM Sans"/>
              <a:buAutoNum type="arabicPeriod"/>
            </a:pPr>
            <a:r>
              <a:rPr lang="nl-NL" sz="1300" b="0" i="0" u="none" strike="noStrike" cap="none">
                <a:solidFill>
                  <a:srgbClr val="351C75"/>
                </a:solidFill>
                <a:latin typeface="DM Sans"/>
                <a:ea typeface="DM Sans"/>
                <a:cs typeface="DM Sans"/>
                <a:sym typeface="DM Sans"/>
              </a:rPr>
              <a:t>MacNeill AJ, Lillywhite R, Brown CJ. The impact of surgery on global climate: a carbon footprinting study of operating theatres in three health systems. Lancet Planet Health. 2017 Dec;1(9):e381-e388.</a:t>
            </a:r>
            <a:endParaRPr sz="1300" b="0" i="0" u="none" strike="noStrike" cap="none">
              <a:solidFill>
                <a:srgbClr val="351C75"/>
              </a:solidFill>
              <a:latin typeface="DM Sans"/>
              <a:ea typeface="DM Sans"/>
              <a:cs typeface="DM Sans"/>
              <a:sym typeface="DM Sans"/>
            </a:endParaRPr>
          </a:p>
          <a:p>
            <a:pPr marL="457200" marR="0" lvl="0" indent="-311150" algn="l" rtl="0">
              <a:lnSpc>
                <a:spcPct val="100000"/>
              </a:lnSpc>
              <a:spcBef>
                <a:spcPts val="1200"/>
              </a:spcBef>
              <a:spcAft>
                <a:spcPts val="0"/>
              </a:spcAft>
              <a:buClr>
                <a:srgbClr val="351C75"/>
              </a:buClr>
              <a:buSzPts val="1300"/>
              <a:buFont typeface="DM Sans"/>
              <a:buAutoNum type="arabicPeriod"/>
            </a:pPr>
            <a:r>
              <a:rPr lang="nl-NL" sz="1300" b="0" i="0" u="sng" strike="noStrike" cap="none">
                <a:solidFill>
                  <a:srgbClr val="351C75"/>
                </a:solidFill>
                <a:latin typeface="DM Sans"/>
                <a:ea typeface="DM Sans"/>
                <a:cs typeface="DM Sans"/>
                <a:sym typeface="DM San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Luchtbehandeling - Richtlijn - Richtlijnendatabase</a:t>
            </a:r>
            <a:endParaRPr sz="1300" b="0" i="0" u="none" strike="noStrike" cap="none">
              <a:solidFill>
                <a:srgbClr val="351C75"/>
              </a:solidFill>
              <a:latin typeface="DM Sans"/>
              <a:ea typeface="DM Sans"/>
              <a:cs typeface="DM Sans"/>
              <a:sym typeface="DM Sans"/>
            </a:endParaRPr>
          </a:p>
          <a:p>
            <a:pPr marL="0" marR="0" lvl="0" indent="0" algn="l" rtl="0">
              <a:lnSpc>
                <a:spcPct val="100000"/>
              </a:lnSpc>
              <a:spcBef>
                <a:spcPts val="1400"/>
              </a:spcBef>
              <a:spcAft>
                <a:spcPts val="0"/>
              </a:spcAft>
              <a:buClr>
                <a:srgbClr val="000000"/>
              </a:buClr>
              <a:buSzPts val="1300"/>
              <a:buFont typeface="Arial"/>
              <a:buNone/>
            </a:pPr>
            <a:r>
              <a:rPr lang="nl-NL" sz="1300" b="1" i="0" u="none" strike="noStrike" cap="none">
                <a:solidFill>
                  <a:srgbClr val="351C75"/>
                </a:solidFill>
                <a:latin typeface="DM Sans"/>
                <a:ea typeface="DM Sans"/>
                <a:cs typeface="DM Sans"/>
                <a:sym typeface="DM Sans"/>
              </a:rPr>
              <a:t>Instruments:</a:t>
            </a:r>
            <a:endParaRPr sz="1300" b="1" i="0" u="none" strike="noStrike" cap="none">
              <a:solidFill>
                <a:srgbClr val="351C75"/>
              </a:solidFill>
              <a:latin typeface="DM Sans"/>
              <a:ea typeface="DM Sans"/>
              <a:cs typeface="DM Sans"/>
              <a:sym typeface="DM Sans"/>
            </a:endParaRPr>
          </a:p>
          <a:p>
            <a:pPr marL="457200" marR="0" lvl="0" indent="-311150" algn="l" rtl="0">
              <a:lnSpc>
                <a:spcPct val="100000"/>
              </a:lnSpc>
              <a:spcBef>
                <a:spcPts val="1400"/>
              </a:spcBef>
              <a:spcAft>
                <a:spcPts val="0"/>
              </a:spcAft>
              <a:buClr>
                <a:srgbClr val="351C75"/>
              </a:buClr>
              <a:buSzPts val="1300"/>
              <a:buFont typeface="DM Sans"/>
              <a:buAutoNum type="arabicPeriod"/>
            </a:pPr>
            <a:r>
              <a:rPr lang="nl-NL" sz="1300" b="0" i="0" u="none" strike="noStrike" cap="none">
                <a:solidFill>
                  <a:srgbClr val="351C75"/>
                </a:solidFill>
                <a:latin typeface="DM Sans"/>
                <a:ea typeface="DM Sans"/>
                <a:cs typeface="DM Sans"/>
                <a:sym typeface="DM Sans"/>
              </a:rPr>
              <a:t>Siu J, Hill AG, MacCormick AD. Systematic review of reusable versus disposable laparoscopic instruments: costs and safety. ANZ J Surg. 2017 Jan;87(1-2):28-33. doi: 10.1111/ans.13856. Epub 2016 Nov 23. PMID: 27878921.</a:t>
            </a:r>
            <a:endParaRPr sz="1300" b="0" i="0" u="none" strike="noStrike" cap="none">
              <a:solidFill>
                <a:srgbClr val="351C75"/>
              </a:solidFill>
              <a:latin typeface="DM Sans"/>
              <a:ea typeface="DM Sans"/>
              <a:cs typeface="DM Sans"/>
              <a:sym typeface="DM Sans"/>
            </a:endParaRPr>
          </a:p>
          <a:p>
            <a:pPr marL="0" marR="0" lvl="0" indent="0" algn="l" rtl="0">
              <a:lnSpc>
                <a:spcPct val="100000"/>
              </a:lnSpc>
              <a:spcBef>
                <a:spcPts val="1400"/>
              </a:spcBef>
              <a:spcAft>
                <a:spcPts val="0"/>
              </a:spcAft>
              <a:buClr>
                <a:srgbClr val="000000"/>
              </a:buClr>
              <a:buSzPts val="1300"/>
              <a:buFont typeface="Arial"/>
              <a:buNone/>
            </a:pPr>
            <a:r>
              <a:rPr lang="nl-NL" sz="1300" b="1" i="0" u="none" strike="noStrike" cap="none">
                <a:solidFill>
                  <a:srgbClr val="351C75"/>
                </a:solidFill>
                <a:latin typeface="DM Sans"/>
                <a:ea typeface="DM Sans"/>
                <a:cs typeface="DM Sans"/>
                <a:sym typeface="DM Sans"/>
              </a:rPr>
              <a:t>Equipment:</a:t>
            </a:r>
            <a:endParaRPr sz="1300" b="1" i="0" u="none" strike="noStrike" cap="none">
              <a:solidFill>
                <a:srgbClr val="351C75"/>
              </a:solidFill>
              <a:latin typeface="DM Sans"/>
              <a:ea typeface="DM Sans"/>
              <a:cs typeface="DM Sans"/>
              <a:sym typeface="DM Sans"/>
            </a:endParaRPr>
          </a:p>
          <a:p>
            <a:pPr marL="457200" marR="0" lvl="0" indent="-311150" algn="l" rtl="0">
              <a:lnSpc>
                <a:spcPct val="100000"/>
              </a:lnSpc>
              <a:spcBef>
                <a:spcPts val="1400"/>
              </a:spcBef>
              <a:spcAft>
                <a:spcPts val="0"/>
              </a:spcAft>
              <a:buClr>
                <a:srgbClr val="351C75"/>
              </a:buClr>
              <a:buSzPts val="1300"/>
              <a:buFont typeface="DM Sans"/>
              <a:buAutoNum type="arabicPeriod"/>
            </a:pPr>
            <a:r>
              <a:rPr lang="nl-NL" sz="1300" b="0" i="0" u="sng" strike="noStrike" cap="none">
                <a:solidFill>
                  <a:srgbClr val="351C75"/>
                </a:solidFill>
                <a:latin typeface="DM Sans"/>
                <a:ea typeface="DM Sans"/>
                <a:cs typeface="DM Sans"/>
                <a:sym typeface="DM San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Startpagina - Luchtbehandeling in operatiekamers en behandelkamers - Richtlijn - Richtlijnendatabase</a:t>
            </a:r>
            <a:r>
              <a:rPr lang="nl-NL" sz="1300" b="0" i="0" u="none" strike="noStrike" cap="none">
                <a:solidFill>
                  <a:srgbClr val="351C75"/>
                </a:solidFill>
                <a:latin typeface="DM Sans"/>
                <a:ea typeface="DM Sans"/>
                <a:cs typeface="DM Sans"/>
                <a:sym typeface="DM Sans"/>
              </a:rPr>
              <a:t> (unfortunately in Dutch)</a:t>
            </a:r>
            <a:endParaRPr sz="1300" b="0" i="0" u="none" strike="noStrike" cap="none">
              <a:solidFill>
                <a:srgbClr val="351C75"/>
              </a:solidFill>
              <a:latin typeface="DM Sans"/>
              <a:ea typeface="DM Sans"/>
              <a:cs typeface="DM Sans"/>
              <a:sym typeface="DM Sans"/>
            </a:endParaRPr>
          </a:p>
          <a:p>
            <a:pPr marL="0" marR="0" lvl="0" indent="0" algn="l" rtl="0">
              <a:lnSpc>
                <a:spcPct val="115000"/>
              </a:lnSpc>
              <a:spcBef>
                <a:spcPts val="1200"/>
              </a:spcBef>
              <a:spcAft>
                <a:spcPts val="0"/>
              </a:spcAft>
              <a:buClr>
                <a:srgbClr val="000000"/>
              </a:buClr>
              <a:buSzPts val="1300"/>
              <a:buFont typeface="Arial"/>
              <a:buNone/>
            </a:pPr>
            <a:endParaRPr sz="1300" b="0" i="0" u="none" strike="noStrike" cap="none">
              <a:solidFill>
                <a:srgbClr val="351C75"/>
              </a:solidFill>
              <a:latin typeface="DM Sans"/>
              <a:ea typeface="DM Sans"/>
              <a:cs typeface="DM Sans"/>
              <a:sym typeface="DM Sans"/>
            </a:endParaRPr>
          </a:p>
          <a:p>
            <a:pPr marL="0" marR="0" lvl="0" indent="0" algn="l" rtl="0">
              <a:lnSpc>
                <a:spcPct val="115000"/>
              </a:lnSpc>
              <a:spcBef>
                <a:spcPts val="0"/>
              </a:spcBef>
              <a:spcAft>
                <a:spcPts val="0"/>
              </a:spcAft>
              <a:buClr>
                <a:srgbClr val="000000"/>
              </a:buClr>
              <a:buSzPts val="1300"/>
              <a:buFont typeface="Arial"/>
              <a:buNone/>
            </a:pPr>
            <a:r>
              <a:rPr lang="nl-NL" sz="1300" b="1" i="0" u="none" strike="noStrike" cap="none">
                <a:solidFill>
                  <a:srgbClr val="351C75"/>
                </a:solidFill>
                <a:latin typeface="DM Sans"/>
                <a:ea typeface="DM Sans"/>
                <a:cs typeface="DM Sans"/>
                <a:sym typeface="DM Sans"/>
              </a:rPr>
              <a:t>Further Reading:</a:t>
            </a:r>
            <a:endParaRPr sz="1300" b="1" i="0" u="none" strike="noStrike" cap="none">
              <a:solidFill>
                <a:srgbClr val="351C75"/>
              </a:solidFill>
              <a:latin typeface="DM Sans"/>
              <a:ea typeface="DM Sans"/>
              <a:cs typeface="DM Sans"/>
              <a:sym typeface="DM Sans"/>
            </a:endParaRPr>
          </a:p>
          <a:p>
            <a:pPr marL="0" marR="0" lvl="0" indent="0" algn="l" rtl="0">
              <a:lnSpc>
                <a:spcPct val="115000"/>
              </a:lnSpc>
              <a:spcBef>
                <a:spcPts val="0"/>
              </a:spcBef>
              <a:spcAft>
                <a:spcPts val="0"/>
              </a:spcAft>
              <a:buClr>
                <a:srgbClr val="000000"/>
              </a:buClr>
              <a:buSzPts val="1300"/>
              <a:buFont typeface="Arial"/>
              <a:buNone/>
            </a:pPr>
            <a:r>
              <a:rPr lang="nl-NL" sz="1300" b="0" i="0" u="sng" strike="noStrike" cap="none">
                <a:solidFill>
                  <a:srgbClr val="351C75"/>
                </a:solidFill>
                <a:latin typeface="DM Sans"/>
                <a:ea typeface="DM Sans"/>
                <a:cs typeface="DM Sans"/>
                <a:sym typeface="DM Sans"/>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10 concrete steps to make your OR more sustainable · Incision</a:t>
            </a:r>
            <a:endParaRPr sz="1300" b="0" i="0" u="none" strike="noStrike" cap="none">
              <a:solidFill>
                <a:srgbClr val="351C75"/>
              </a:solidFill>
              <a:latin typeface="DM Sans"/>
              <a:ea typeface="DM Sans"/>
              <a:cs typeface="DM Sans"/>
              <a:sym typeface="DM Sans"/>
            </a:endParaRPr>
          </a:p>
          <a:p>
            <a:pPr marL="0" marR="0" lvl="0" indent="0" algn="l" rtl="0">
              <a:lnSpc>
                <a:spcPct val="115000"/>
              </a:lnSpc>
              <a:spcBef>
                <a:spcPts val="0"/>
              </a:spcBef>
              <a:spcAft>
                <a:spcPts val="0"/>
              </a:spcAft>
              <a:buClr>
                <a:srgbClr val="000000"/>
              </a:buClr>
              <a:buSzPts val="1300"/>
              <a:buFont typeface="Arial"/>
              <a:buNone/>
            </a:pPr>
            <a:endParaRPr sz="1300" b="0" i="0" u="none" strike="noStrike" cap="none">
              <a:solidFill>
                <a:srgbClr val="351C75"/>
              </a:solidFill>
              <a:latin typeface="DM Sans"/>
              <a:ea typeface="DM Sans"/>
              <a:cs typeface="DM Sans"/>
              <a:sym typeface="DM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p1"/>
          <p:cNvSpPr txBox="1">
            <a:spLocks noGrp="1"/>
          </p:cNvSpPr>
          <p:nvPr>
            <p:ph type="title"/>
          </p:nvPr>
        </p:nvSpPr>
        <p:spPr>
          <a:xfrm>
            <a:off x="2634343" y="124465"/>
            <a:ext cx="9557657" cy="79465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nl-NL" sz="2300" b="1">
                <a:solidFill>
                  <a:srgbClr val="351C75"/>
                </a:solidFill>
                <a:latin typeface="DM Sans"/>
                <a:ea typeface="DM Sans"/>
                <a:cs typeface="DM Sans"/>
                <a:sym typeface="DM Sans"/>
              </a:rPr>
              <a:t>Agenda: here’s what you can expect from the next 30 minutes</a:t>
            </a:r>
            <a:endParaRPr sz="2300" b="1">
              <a:solidFill>
                <a:srgbClr val="351C75"/>
              </a:solidFill>
              <a:latin typeface="DM Sans"/>
              <a:ea typeface="DM Sans"/>
              <a:cs typeface="DM Sans"/>
              <a:sym typeface="DM Sans"/>
            </a:endParaRPr>
          </a:p>
        </p:txBody>
      </p:sp>
      <p:sp>
        <p:nvSpPr>
          <p:cNvPr id="34" name="Google Shape;34;p1"/>
          <p:cNvSpPr txBox="1"/>
          <p:nvPr/>
        </p:nvSpPr>
        <p:spPr>
          <a:xfrm>
            <a:off x="925274" y="1539250"/>
            <a:ext cx="9860700" cy="3555600"/>
          </a:xfrm>
          <a:prstGeom prst="rect">
            <a:avLst/>
          </a:prstGeom>
          <a:noFill/>
          <a:ln>
            <a:noFill/>
          </a:ln>
        </p:spPr>
        <p:txBody>
          <a:bodyPr spcFirstLastPara="1" wrap="square" lIns="91425" tIns="45700" rIns="91425" bIns="45700" anchor="t" anchorCtr="0">
            <a:spAutoFit/>
          </a:bodyPr>
          <a:lstStyle/>
          <a:p>
            <a:pPr marL="534048" marR="0" lvl="0" indent="-457200" algn="l" rtl="0">
              <a:lnSpc>
                <a:spcPct val="150000"/>
              </a:lnSpc>
              <a:spcBef>
                <a:spcPts val="0"/>
              </a:spcBef>
              <a:spcAft>
                <a:spcPts val="0"/>
              </a:spcAft>
              <a:buClr>
                <a:srgbClr val="674EA7"/>
              </a:buClr>
              <a:buSzPts val="2400"/>
              <a:buFont typeface="Arial"/>
              <a:buAutoNum type="arabicPeriod"/>
            </a:pPr>
            <a:r>
              <a:rPr lang="nl-NL" sz="2400" b="0" i="0" u="none" strike="noStrike" cap="none">
                <a:solidFill>
                  <a:srgbClr val="351C75"/>
                </a:solidFill>
                <a:latin typeface="DM Sans"/>
                <a:ea typeface="DM Sans"/>
                <a:cs typeface="DM Sans"/>
                <a:sym typeface="DM Sans"/>
              </a:rPr>
              <a:t>The Step by Step Methodology and Impact: Feasibility Matrix. </a:t>
            </a:r>
            <a:endParaRPr sz="1400" b="0" i="0" u="none" strike="noStrike" cap="none">
              <a:solidFill>
                <a:srgbClr val="000000"/>
              </a:solidFill>
              <a:latin typeface="Arial"/>
              <a:ea typeface="Arial"/>
              <a:cs typeface="Arial"/>
              <a:sym typeface="Arial"/>
            </a:endParaRPr>
          </a:p>
          <a:p>
            <a:pPr marL="534048" marR="0" lvl="0" indent="-457200" algn="l" rtl="0">
              <a:lnSpc>
                <a:spcPct val="150000"/>
              </a:lnSpc>
              <a:spcBef>
                <a:spcPts val="0"/>
              </a:spcBef>
              <a:spcAft>
                <a:spcPts val="0"/>
              </a:spcAft>
              <a:buClr>
                <a:srgbClr val="674EA7"/>
              </a:buClr>
              <a:buSzPts val="2400"/>
              <a:buFont typeface="Arial"/>
              <a:buAutoNum type="arabicPeriod"/>
            </a:pPr>
            <a:r>
              <a:rPr lang="nl-NL" sz="2400" b="0" i="0" u="none" strike="noStrike" cap="none">
                <a:solidFill>
                  <a:srgbClr val="351C75"/>
                </a:solidFill>
                <a:latin typeface="DM Sans"/>
                <a:ea typeface="DM Sans"/>
                <a:cs typeface="DM Sans"/>
                <a:sym typeface="DM Sans"/>
              </a:rPr>
              <a:t>Practical Example</a:t>
            </a:r>
            <a:endParaRPr sz="2400" b="0" i="0" u="none" strike="noStrike" cap="none">
              <a:solidFill>
                <a:srgbClr val="351C75"/>
              </a:solidFill>
              <a:latin typeface="DM Sans"/>
              <a:ea typeface="DM Sans"/>
              <a:cs typeface="DM Sans"/>
              <a:sym typeface="DM Sans"/>
            </a:endParaRPr>
          </a:p>
          <a:p>
            <a:pPr marL="534048" marR="0" lvl="0" indent="-457200" algn="l" rtl="0">
              <a:lnSpc>
                <a:spcPct val="150000"/>
              </a:lnSpc>
              <a:spcBef>
                <a:spcPts val="0"/>
              </a:spcBef>
              <a:spcAft>
                <a:spcPts val="0"/>
              </a:spcAft>
              <a:buClr>
                <a:srgbClr val="674EA7"/>
              </a:buClr>
              <a:buSzPts val="2400"/>
              <a:buFont typeface="Arial"/>
              <a:buAutoNum type="arabicPeriod"/>
            </a:pPr>
            <a:r>
              <a:rPr lang="nl-NL" sz="2400" b="0" i="0" u="none" strike="noStrike" cap="none">
                <a:solidFill>
                  <a:srgbClr val="351C75"/>
                </a:solidFill>
                <a:latin typeface="DM Sans"/>
                <a:ea typeface="DM Sans"/>
                <a:cs typeface="DM Sans"/>
                <a:sym typeface="DM Sans"/>
              </a:rPr>
              <a:t>Activity: Wrist Arthroscopy example </a:t>
            </a:r>
            <a:endParaRPr sz="1400" b="0" i="0" u="none" strike="noStrike" cap="none">
              <a:solidFill>
                <a:srgbClr val="000000"/>
              </a:solidFill>
              <a:latin typeface="Arial"/>
              <a:ea typeface="Arial"/>
              <a:cs typeface="Arial"/>
              <a:sym typeface="Arial"/>
            </a:endParaRPr>
          </a:p>
          <a:p>
            <a:pPr marL="534048" marR="0" lvl="0" indent="-457200" algn="l" rtl="0">
              <a:lnSpc>
                <a:spcPct val="150000"/>
              </a:lnSpc>
              <a:spcBef>
                <a:spcPts val="0"/>
              </a:spcBef>
              <a:spcAft>
                <a:spcPts val="0"/>
              </a:spcAft>
              <a:buClr>
                <a:srgbClr val="674EA7"/>
              </a:buClr>
              <a:buSzPts val="2400"/>
              <a:buFont typeface="Arial"/>
              <a:buAutoNum type="arabicPeriod"/>
            </a:pPr>
            <a:r>
              <a:rPr lang="nl-NL" sz="2400" b="0" i="0" u="none" strike="noStrike" cap="none">
                <a:solidFill>
                  <a:srgbClr val="351C75"/>
                </a:solidFill>
                <a:latin typeface="DM Sans"/>
                <a:ea typeface="DM Sans"/>
                <a:cs typeface="DM Sans"/>
                <a:sym typeface="DM Sans"/>
              </a:rPr>
              <a:t>Tips for Sustainable Procurement </a:t>
            </a:r>
            <a:endParaRPr sz="1400" b="0" i="0" u="none" strike="noStrike" cap="none">
              <a:solidFill>
                <a:srgbClr val="000000"/>
              </a:solidFill>
              <a:latin typeface="Arial"/>
              <a:ea typeface="Arial"/>
              <a:cs typeface="Arial"/>
              <a:sym typeface="Arial"/>
            </a:endParaRPr>
          </a:p>
          <a:p>
            <a:pPr marL="534048" marR="0" lvl="0" indent="-457200" algn="l" rtl="0">
              <a:lnSpc>
                <a:spcPct val="150000"/>
              </a:lnSpc>
              <a:spcBef>
                <a:spcPts val="0"/>
              </a:spcBef>
              <a:spcAft>
                <a:spcPts val="0"/>
              </a:spcAft>
              <a:buClr>
                <a:srgbClr val="674EA7"/>
              </a:buClr>
              <a:buSzPts val="2400"/>
              <a:buFont typeface="Arial"/>
              <a:buAutoNum type="arabicPeriod"/>
            </a:pPr>
            <a:r>
              <a:rPr lang="nl-NL" sz="2400" b="0" i="0" u="none" strike="noStrike" cap="none">
                <a:solidFill>
                  <a:srgbClr val="351C75"/>
                </a:solidFill>
                <a:latin typeface="DM Sans"/>
                <a:ea typeface="DM Sans"/>
                <a:cs typeface="DM Sans"/>
                <a:sym typeface="DM Sans"/>
              </a:rPr>
              <a:t>Wrap Up: Sharing the Free Resources to “Take Home” (virtually) </a:t>
            </a:r>
            <a:endParaRPr sz="1400" b="0" i="0" u="none" strike="noStrike" cap="none">
              <a:solidFill>
                <a:srgbClr val="000000"/>
              </a:solidFill>
              <a:latin typeface="Arial"/>
              <a:ea typeface="Arial"/>
              <a:cs typeface="Arial"/>
              <a:sym typeface="Arial"/>
            </a:endParaRPr>
          </a:p>
          <a:p>
            <a:pPr marL="800100" marR="0" lvl="0" indent="-274673" algn="l" rtl="0">
              <a:lnSpc>
                <a:spcPct val="150000"/>
              </a:lnSpc>
              <a:spcBef>
                <a:spcPts val="0"/>
              </a:spcBef>
              <a:spcAft>
                <a:spcPts val="0"/>
              </a:spcAft>
              <a:buClr>
                <a:schemeClr val="dk1"/>
              </a:buClr>
              <a:buSzPts val="1074"/>
              <a:buFont typeface="Arial"/>
              <a:buNone/>
            </a:pPr>
            <a:endParaRPr sz="1400" b="0" i="0" u="none" strike="noStrike" cap="none">
              <a:solidFill>
                <a:srgbClr val="000000"/>
              </a:solidFill>
              <a:latin typeface="DM Sans"/>
              <a:ea typeface="DM Sans"/>
              <a:cs typeface="DM Sans"/>
              <a:sym typeface="DM Sans"/>
            </a:endParaRPr>
          </a:p>
          <a:p>
            <a:pPr marL="457200" marR="0" lvl="0" indent="-304800" algn="l" rtl="0">
              <a:lnSpc>
                <a:spcPct val="150000"/>
              </a:lnSpc>
              <a:spcBef>
                <a:spcPts val="0"/>
              </a:spcBef>
              <a:spcAft>
                <a:spcPts val="0"/>
              </a:spcAft>
              <a:buClr>
                <a:srgbClr val="000000"/>
              </a:buClr>
              <a:buSzPts val="2400"/>
              <a:buFont typeface="Arial"/>
              <a:buNone/>
            </a:pPr>
            <a:endParaRPr sz="2400" b="0" i="0" u="none" strike="noStrike" cap="none">
              <a:solidFill>
                <a:srgbClr val="000000"/>
              </a:solidFill>
              <a:latin typeface="DM Sans"/>
              <a:ea typeface="DM Sans"/>
              <a:cs typeface="DM Sans"/>
              <a:sym typeface="DM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g2dc8f7b0a45_0_5"/>
          <p:cNvSpPr txBox="1"/>
          <p:nvPr/>
        </p:nvSpPr>
        <p:spPr>
          <a:xfrm>
            <a:off x="903200" y="2263550"/>
            <a:ext cx="99198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40" name="Google Shape;40;g2dc8f7b0a45_0_5"/>
          <p:cNvPicPr preferRelativeResize="0"/>
          <p:nvPr/>
        </p:nvPicPr>
        <p:blipFill rotWithShape="1">
          <a:blip r:embed="rId3">
            <a:alphaModFix/>
          </a:blip>
          <a:srcRect/>
          <a:stretch/>
        </p:blipFill>
        <p:spPr>
          <a:xfrm>
            <a:off x="3095712" y="2756775"/>
            <a:ext cx="5779625" cy="2013550"/>
          </a:xfrm>
          <a:prstGeom prst="rect">
            <a:avLst/>
          </a:prstGeom>
          <a:noFill/>
          <a:ln>
            <a:noFill/>
          </a:ln>
        </p:spPr>
      </p:pic>
      <p:sp>
        <p:nvSpPr>
          <p:cNvPr id="41" name="Google Shape;41;g2dc8f7b0a45_0_5"/>
          <p:cNvSpPr txBox="1">
            <a:spLocks noGrp="1"/>
          </p:cNvSpPr>
          <p:nvPr>
            <p:ph type="title"/>
          </p:nvPr>
        </p:nvSpPr>
        <p:spPr>
          <a:xfrm>
            <a:off x="2634350" y="124475"/>
            <a:ext cx="9803100" cy="794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nl-NL" sz="2300" b="1">
                <a:solidFill>
                  <a:srgbClr val="351C75"/>
                </a:solidFill>
                <a:latin typeface="DM Sans"/>
                <a:ea typeface="DM Sans"/>
                <a:cs typeface="DM Sans"/>
                <a:sym typeface="DM Sans"/>
              </a:rPr>
              <a:t>Step by Step: Supporting the Shift to more Sustainable Practice</a:t>
            </a:r>
            <a:endParaRPr sz="2300" b="1">
              <a:solidFill>
                <a:srgbClr val="351C75"/>
              </a:solidFill>
              <a:latin typeface="DM Sans"/>
              <a:ea typeface="DM Sans"/>
              <a:cs typeface="DM Sans"/>
              <a:sym typeface="DM Sans"/>
            </a:endParaRPr>
          </a:p>
        </p:txBody>
      </p:sp>
      <p:sp>
        <p:nvSpPr>
          <p:cNvPr id="42" name="Google Shape;42;g2dc8f7b0a45_0_5"/>
          <p:cNvSpPr txBox="1"/>
          <p:nvPr/>
        </p:nvSpPr>
        <p:spPr>
          <a:xfrm>
            <a:off x="1844025" y="1386200"/>
            <a:ext cx="9330600" cy="47547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nl-NL" sz="2000" b="1" i="1" u="sng" strike="noStrike" cap="none">
                <a:solidFill>
                  <a:srgbClr val="351C75"/>
                </a:solidFill>
                <a:latin typeface="DM Sans"/>
                <a:ea typeface="DM Sans"/>
                <a:cs typeface="DM Sans"/>
                <a:sym typeface="DM Sans"/>
              </a:rPr>
              <a:t>Step 1:</a:t>
            </a:r>
            <a:r>
              <a:rPr lang="nl-NL" sz="2000" b="1" i="1" u="none" strike="noStrike" cap="none">
                <a:solidFill>
                  <a:srgbClr val="351C75"/>
                </a:solidFill>
                <a:latin typeface="DM Sans"/>
                <a:ea typeface="DM Sans"/>
                <a:cs typeface="DM Sans"/>
                <a:sym typeface="DM Sans"/>
              </a:rPr>
              <a:t> </a:t>
            </a:r>
            <a:r>
              <a:rPr lang="nl-NL" sz="2000" b="0" i="0" u="none" strike="noStrike" cap="none">
                <a:solidFill>
                  <a:srgbClr val="351C75"/>
                </a:solidFill>
                <a:latin typeface="DM Sans"/>
                <a:ea typeface="DM Sans"/>
                <a:cs typeface="DM Sans"/>
                <a:sym typeface="DM Sans"/>
              </a:rPr>
              <a:t>Choose a selection of the most resource-intensive procedures and map your current Way of Working (WoW)</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674EA7"/>
              </a:solidFill>
              <a:latin typeface="DM Sans"/>
              <a:ea typeface="DM Sans"/>
              <a:cs typeface="DM Sans"/>
              <a:sym typeface="DM Sans"/>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674EA7"/>
              </a:solidFill>
              <a:latin typeface="DM Sans"/>
              <a:ea typeface="DM Sans"/>
              <a:cs typeface="DM Sans"/>
              <a:sym typeface="DM Sans"/>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674EA7"/>
              </a:solidFill>
              <a:latin typeface="DM Sans"/>
              <a:ea typeface="DM Sans"/>
              <a:cs typeface="DM Sans"/>
              <a:sym typeface="DM Sans"/>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674EA7"/>
              </a:solidFill>
              <a:latin typeface="DM Sans"/>
              <a:ea typeface="DM Sans"/>
              <a:cs typeface="DM Sans"/>
              <a:sym typeface="DM Sans"/>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674EA7"/>
              </a:solidFill>
              <a:latin typeface="DM Sans"/>
              <a:ea typeface="DM Sans"/>
              <a:cs typeface="DM Sans"/>
              <a:sym typeface="DM Sans"/>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674EA7"/>
              </a:solidFill>
              <a:latin typeface="DM Sans"/>
              <a:ea typeface="DM Sans"/>
              <a:cs typeface="DM Sans"/>
              <a:sym typeface="DM Sans"/>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674EA7"/>
              </a:solidFill>
              <a:latin typeface="DM Sans"/>
              <a:ea typeface="DM Sans"/>
              <a:cs typeface="DM Sans"/>
              <a:sym typeface="DM Sans"/>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674EA7"/>
              </a:solidFill>
              <a:latin typeface="DM Sans"/>
              <a:ea typeface="DM Sans"/>
              <a:cs typeface="DM Sans"/>
              <a:sym typeface="DM Sans"/>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pic>
        <p:nvPicPr>
          <p:cNvPr id="43" name="Google Shape;43;g2dc8f7b0a45_0_5"/>
          <p:cNvPicPr preferRelativeResize="0"/>
          <p:nvPr/>
        </p:nvPicPr>
        <p:blipFill rotWithShape="1">
          <a:blip r:embed="rId4">
            <a:alphaModFix/>
          </a:blip>
          <a:srcRect b="15569"/>
          <a:stretch/>
        </p:blipFill>
        <p:spPr>
          <a:xfrm>
            <a:off x="610450" y="1240550"/>
            <a:ext cx="1118950" cy="935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pic>
        <p:nvPicPr>
          <p:cNvPr id="48" name="Google Shape;48;g2e08b8468f5_0_13"/>
          <p:cNvPicPr preferRelativeResize="0"/>
          <p:nvPr/>
        </p:nvPicPr>
        <p:blipFill rotWithShape="1">
          <a:blip r:embed="rId3">
            <a:alphaModFix/>
          </a:blip>
          <a:srcRect/>
          <a:stretch/>
        </p:blipFill>
        <p:spPr>
          <a:xfrm>
            <a:off x="1499711" y="4065943"/>
            <a:ext cx="6287174" cy="2100400"/>
          </a:xfrm>
          <a:prstGeom prst="rect">
            <a:avLst/>
          </a:prstGeom>
          <a:noFill/>
          <a:ln>
            <a:noFill/>
          </a:ln>
        </p:spPr>
      </p:pic>
      <p:sp>
        <p:nvSpPr>
          <p:cNvPr id="49" name="Google Shape;49;g2e08b8468f5_0_13"/>
          <p:cNvSpPr txBox="1"/>
          <p:nvPr/>
        </p:nvSpPr>
        <p:spPr>
          <a:xfrm>
            <a:off x="1499700" y="1328050"/>
            <a:ext cx="6873900" cy="286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nl-NL" sz="2000" b="1" i="1" u="sng" strike="noStrike" cap="none">
                <a:solidFill>
                  <a:srgbClr val="351C75"/>
                </a:solidFill>
                <a:latin typeface="DM Sans"/>
                <a:ea typeface="DM Sans"/>
                <a:cs typeface="DM Sans"/>
                <a:sym typeface="DM Sans"/>
              </a:rPr>
              <a:t>Step 2:</a:t>
            </a:r>
            <a:r>
              <a:rPr lang="nl-NL" sz="2000" b="1" i="1" u="none" strike="noStrike" cap="none">
                <a:solidFill>
                  <a:srgbClr val="351C75"/>
                </a:solidFill>
                <a:latin typeface="DM Sans"/>
                <a:ea typeface="DM Sans"/>
                <a:cs typeface="DM Sans"/>
                <a:sym typeface="DM Sans"/>
              </a:rPr>
              <a:t> </a:t>
            </a:r>
            <a:r>
              <a:rPr lang="nl-NL" sz="2000" b="0" i="0" u="none" strike="noStrike" cap="none">
                <a:solidFill>
                  <a:srgbClr val="351C75"/>
                </a:solidFill>
                <a:latin typeface="DM Sans"/>
                <a:ea typeface="DM Sans"/>
                <a:cs typeface="DM Sans"/>
                <a:sym typeface="DM Sans"/>
              </a:rPr>
              <a:t>Spend some time with a multidisciplinary team to determine your “Ideal”. For example with:</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rgbClr val="000000"/>
              </a:buClr>
              <a:buSzPts val="2000"/>
              <a:buFont typeface="Arial"/>
              <a:buChar char="•"/>
            </a:pPr>
            <a:r>
              <a:rPr lang="nl-NL" sz="2000" b="0" i="0" u="none" strike="noStrike" cap="none">
                <a:solidFill>
                  <a:srgbClr val="351C75"/>
                </a:solidFill>
                <a:latin typeface="DM Sans"/>
                <a:ea typeface="DM Sans"/>
                <a:cs typeface="DM Sans"/>
                <a:sym typeface="DM Sans"/>
              </a:rPr>
              <a:t>Sterilisation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nl-NL" sz="2000" b="0" i="0" u="none" strike="noStrike" cap="none">
                <a:solidFill>
                  <a:srgbClr val="351C75"/>
                </a:solidFill>
                <a:latin typeface="DM Sans"/>
                <a:ea typeface="DM Sans"/>
                <a:cs typeface="DM Sans"/>
                <a:sym typeface="DM Sans"/>
              </a:rPr>
              <a:t>Procurement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nl-NL" sz="2000" b="0" i="0" u="none" strike="noStrike" cap="none">
                <a:solidFill>
                  <a:srgbClr val="351C75"/>
                </a:solidFill>
                <a:latin typeface="DM Sans"/>
                <a:ea typeface="DM Sans"/>
                <a:cs typeface="DM Sans"/>
                <a:sym typeface="DM Sans"/>
              </a:rPr>
              <a:t>Assistants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nl-NL" sz="2000" b="0" i="0" u="none" strike="noStrike" cap="none">
                <a:solidFill>
                  <a:srgbClr val="351C75"/>
                </a:solidFill>
                <a:latin typeface="DM Sans"/>
                <a:ea typeface="DM Sans"/>
                <a:cs typeface="DM Sans"/>
                <a:sym typeface="DM Sans"/>
              </a:rPr>
              <a:t>Facilities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r>
              <a:rPr lang="nl-NL" sz="2000" b="0" i="0" u="none" strike="noStrike" cap="none">
                <a:solidFill>
                  <a:srgbClr val="351C75"/>
                </a:solidFill>
                <a:latin typeface="DM Sans"/>
                <a:ea typeface="DM Sans"/>
                <a:cs typeface="DM Sans"/>
                <a:sym typeface="DM Sans"/>
              </a:rPr>
              <a:t>Anaesthesia and other surgeons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2000"/>
              <a:buFont typeface="Arial"/>
              <a:buNone/>
            </a:pPr>
            <a:endParaRPr sz="2000" b="0" i="0" u="none" strike="noStrike" cap="none">
              <a:solidFill>
                <a:srgbClr val="7030A0"/>
              </a:solidFill>
              <a:latin typeface="DM Sans"/>
              <a:ea typeface="DM Sans"/>
              <a:cs typeface="DM Sans"/>
              <a:sym typeface="DM Sans"/>
            </a:endParaRPr>
          </a:p>
        </p:txBody>
      </p:sp>
      <p:pic>
        <p:nvPicPr>
          <p:cNvPr id="50" name="Google Shape;50;g2e08b8468f5_0_13"/>
          <p:cNvPicPr preferRelativeResize="0"/>
          <p:nvPr/>
        </p:nvPicPr>
        <p:blipFill rotWithShape="1">
          <a:blip r:embed="rId4">
            <a:alphaModFix/>
          </a:blip>
          <a:srcRect b="16373"/>
          <a:stretch/>
        </p:blipFill>
        <p:spPr>
          <a:xfrm>
            <a:off x="578225" y="1240550"/>
            <a:ext cx="921475" cy="763500"/>
          </a:xfrm>
          <a:prstGeom prst="rect">
            <a:avLst/>
          </a:prstGeom>
          <a:noFill/>
          <a:ln>
            <a:noFill/>
          </a:ln>
        </p:spPr>
      </p:pic>
      <p:pic>
        <p:nvPicPr>
          <p:cNvPr id="51" name="Google Shape;51;g2e08b8468f5_0_13"/>
          <p:cNvPicPr preferRelativeResize="0"/>
          <p:nvPr/>
        </p:nvPicPr>
        <p:blipFill>
          <a:blip r:embed="rId5">
            <a:alphaModFix/>
          </a:blip>
          <a:stretch>
            <a:fillRect/>
          </a:stretch>
        </p:blipFill>
        <p:spPr>
          <a:xfrm>
            <a:off x="9042335" y="4534688"/>
            <a:ext cx="3149668" cy="2362251"/>
          </a:xfrm>
          <a:prstGeom prst="rect">
            <a:avLst/>
          </a:prstGeom>
          <a:noFill/>
          <a:ln>
            <a:noFill/>
          </a:ln>
        </p:spPr>
      </p:pic>
      <p:pic>
        <p:nvPicPr>
          <p:cNvPr id="52" name="Google Shape;52;g2e08b8468f5_0_13"/>
          <p:cNvPicPr preferRelativeResize="0"/>
          <p:nvPr/>
        </p:nvPicPr>
        <p:blipFill>
          <a:blip r:embed="rId6">
            <a:alphaModFix/>
          </a:blip>
          <a:stretch>
            <a:fillRect/>
          </a:stretch>
        </p:blipFill>
        <p:spPr>
          <a:xfrm>
            <a:off x="8373599" y="2004050"/>
            <a:ext cx="2799939" cy="2100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57" name="Google Shape;57;g2e08b8468f5_0_27"/>
          <p:cNvPicPr preferRelativeResize="0"/>
          <p:nvPr/>
        </p:nvPicPr>
        <p:blipFill rotWithShape="1">
          <a:blip r:embed="rId3">
            <a:alphaModFix/>
          </a:blip>
          <a:srcRect t="16726" b="18112"/>
          <a:stretch/>
        </p:blipFill>
        <p:spPr>
          <a:xfrm>
            <a:off x="507896" y="825268"/>
            <a:ext cx="7065326" cy="5709876"/>
          </a:xfrm>
          <a:prstGeom prst="rect">
            <a:avLst/>
          </a:prstGeom>
          <a:noFill/>
          <a:ln>
            <a:noFill/>
          </a:ln>
        </p:spPr>
      </p:pic>
      <p:graphicFrame>
        <p:nvGraphicFramePr>
          <p:cNvPr id="58" name="Google Shape;58;g2e08b8468f5_0_27"/>
          <p:cNvGraphicFramePr/>
          <p:nvPr/>
        </p:nvGraphicFramePr>
        <p:xfrm>
          <a:off x="7316559" y="1552279"/>
          <a:ext cx="3830425" cy="1456725"/>
        </p:xfrm>
        <a:graphic>
          <a:graphicData uri="http://schemas.openxmlformats.org/drawingml/2006/table">
            <a:tbl>
              <a:tblPr>
                <a:noFill/>
                <a:tableStyleId>{6B9B8827-E123-4E43-9A1C-ADDAEE1EC966}</a:tableStyleId>
              </a:tblPr>
              <a:tblGrid>
                <a:gridCol w="3830425"/>
              </a:tblGrid>
              <a:tr h="1456725">
                <a:tc>
                  <a:txBody>
                    <a:bodyPr/>
                    <a:lstStyle/>
                    <a:p>
                      <a:pPr marL="0" marR="0" lvl="0" indent="0" algn="l" rtl="0">
                        <a:lnSpc>
                          <a:spcPct val="100000"/>
                        </a:lnSpc>
                        <a:spcBef>
                          <a:spcPts val="0"/>
                        </a:spcBef>
                        <a:spcAft>
                          <a:spcPts val="0"/>
                        </a:spcAft>
                        <a:buClr>
                          <a:srgbClr val="000000"/>
                        </a:buClr>
                        <a:buSzPts val="1800"/>
                        <a:buFont typeface="Arial"/>
                        <a:buNone/>
                      </a:pPr>
                      <a:r>
                        <a:rPr lang="nl-NL" sz="1800" b="0" i="0" u="none" strike="noStrike" cap="none">
                          <a:solidFill>
                            <a:srgbClr val="000000"/>
                          </a:solidFill>
                          <a:highlight>
                            <a:srgbClr val="AB9DC9"/>
                          </a:highlight>
                          <a:latin typeface="DM Sans"/>
                          <a:ea typeface="DM Sans"/>
                          <a:cs typeface="DM Sans"/>
                          <a:sym typeface="DM Sans"/>
                        </a:rPr>
                        <a:t>Try to focus on R items higher up the ladder. The best approach to Waste is to avoid generating it to begin with</a:t>
                      </a:r>
                      <a:endParaRPr sz="2400" u="none" strike="noStrike" cap="none">
                        <a:highlight>
                          <a:srgbClr val="AB9DC9"/>
                        </a:highlight>
                      </a:endParaRPr>
                    </a:p>
                  </a:txBody>
                  <a:tcPr marL="154300" marR="154300" marT="154300" marB="15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B9DC9"/>
                    </a:solidFill>
                  </a:tcPr>
                </a:tc>
              </a:tr>
            </a:tbl>
          </a:graphicData>
        </a:graphic>
      </p:graphicFrame>
      <p:sp>
        <p:nvSpPr>
          <p:cNvPr id="59" name="Google Shape;59;g2e08b8468f5_0_27"/>
          <p:cNvSpPr txBox="1">
            <a:spLocks noGrp="1"/>
          </p:cNvSpPr>
          <p:nvPr>
            <p:ph type="title"/>
          </p:nvPr>
        </p:nvSpPr>
        <p:spPr>
          <a:xfrm>
            <a:off x="2634343" y="124465"/>
            <a:ext cx="9557657" cy="794657"/>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800"/>
              <a:buNone/>
            </a:pPr>
            <a:r>
              <a:rPr lang="nl-NL" sz="2000">
                <a:solidFill>
                  <a:srgbClr val="351C75"/>
                </a:solidFill>
                <a:latin typeface="DM Sans"/>
                <a:ea typeface="DM Sans"/>
                <a:cs typeface="DM Sans"/>
                <a:sym typeface="DM Sans"/>
              </a:rPr>
              <a:t>You can use the “R-Ladder” to help to identify opportunities.</a:t>
            </a:r>
            <a:endParaRPr sz="2000">
              <a:solidFill>
                <a:srgbClr val="351C75"/>
              </a:solidFill>
              <a:latin typeface="DM Sans"/>
              <a:ea typeface="DM Sans"/>
              <a:cs typeface="DM Sans"/>
              <a:sym typeface="DM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2e08b8468f5_0_35"/>
          <p:cNvSpPr txBox="1"/>
          <p:nvPr/>
        </p:nvSpPr>
        <p:spPr>
          <a:xfrm>
            <a:off x="2090325" y="1046950"/>
            <a:ext cx="9253500" cy="1169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nl-NL" sz="2000" b="1" i="1" u="sng" strike="noStrike" cap="none">
                <a:solidFill>
                  <a:srgbClr val="351C75"/>
                </a:solidFill>
                <a:latin typeface="DM Sans"/>
                <a:ea typeface="DM Sans"/>
                <a:cs typeface="DM Sans"/>
                <a:sym typeface="DM Sans"/>
              </a:rPr>
              <a:t>Step 3:</a:t>
            </a:r>
            <a:r>
              <a:rPr lang="nl-NL" sz="2000" b="1" i="1" u="none" strike="noStrike" cap="none">
                <a:solidFill>
                  <a:srgbClr val="351C75"/>
                </a:solidFill>
                <a:latin typeface="DM Sans"/>
                <a:ea typeface="DM Sans"/>
                <a:cs typeface="DM Sans"/>
                <a:sym typeface="DM Sans"/>
              </a:rPr>
              <a:t> </a:t>
            </a:r>
            <a:r>
              <a:rPr lang="nl-NL" sz="2000" b="0" i="0" u="none" strike="noStrike" cap="none">
                <a:solidFill>
                  <a:srgbClr val="351C75"/>
                </a:solidFill>
                <a:latin typeface="DM Sans"/>
                <a:ea typeface="DM Sans"/>
                <a:cs typeface="DM Sans"/>
                <a:sym typeface="DM Sans"/>
              </a:rPr>
              <a:t>For each potential action ask the question “</a:t>
            </a:r>
            <a:r>
              <a:rPr lang="nl-NL" sz="2000" b="1" i="0" u="none" strike="noStrike" cap="none">
                <a:solidFill>
                  <a:srgbClr val="351C75"/>
                </a:solidFill>
                <a:latin typeface="DM Sans"/>
                <a:ea typeface="DM Sans"/>
                <a:cs typeface="DM Sans"/>
                <a:sym typeface="DM Sans"/>
              </a:rPr>
              <a:t>What needs to be true </a:t>
            </a:r>
            <a:r>
              <a:rPr lang="nl-NL" sz="2000" b="0" i="0" u="none" strike="noStrike" cap="none">
                <a:solidFill>
                  <a:srgbClr val="351C75"/>
                </a:solidFill>
                <a:latin typeface="DM Sans"/>
                <a:ea typeface="DM Sans"/>
                <a:cs typeface="DM Sans"/>
                <a:sym typeface="DM Sans"/>
              </a:rPr>
              <a:t>for us to make this happen?” as this will help you to define the action</a:t>
            </a:r>
            <a:endParaRPr sz="1800" b="0" i="0" u="none" strike="noStrike" cap="none">
              <a:solidFill>
                <a:srgbClr val="351C75"/>
              </a:solidFill>
              <a:latin typeface="DM Sans"/>
              <a:ea typeface="DM Sans"/>
              <a:cs typeface="DM Sans"/>
              <a:sym typeface="DM Sans"/>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351C75"/>
              </a:solidFill>
              <a:latin typeface="DM Sans"/>
              <a:ea typeface="DM Sans"/>
              <a:cs typeface="DM Sans"/>
              <a:sym typeface="DM Sans"/>
            </a:endParaRPr>
          </a:p>
        </p:txBody>
      </p:sp>
      <p:graphicFrame>
        <p:nvGraphicFramePr>
          <p:cNvPr id="65" name="Google Shape;65;g2e08b8468f5_0_35"/>
          <p:cNvGraphicFramePr/>
          <p:nvPr/>
        </p:nvGraphicFramePr>
        <p:xfrm>
          <a:off x="2988788" y="3135275"/>
          <a:ext cx="5724525" cy="3571240"/>
        </p:xfrm>
        <a:graphic>
          <a:graphicData uri="http://schemas.openxmlformats.org/drawingml/2006/table">
            <a:tbl>
              <a:tblPr>
                <a:noFill/>
                <a:tableStyleId>{5F1DFECD-E50A-4B44-B09E-26E91556D497}</a:tableStyleId>
              </a:tblPr>
              <a:tblGrid>
                <a:gridCol w="1352550"/>
                <a:gridCol w="1600200"/>
                <a:gridCol w="1485900"/>
                <a:gridCol w="1285875"/>
              </a:tblGrid>
              <a:tr h="0">
                <a:tc>
                  <a:txBody>
                    <a:bodyPr/>
                    <a:lstStyle/>
                    <a:p>
                      <a:pPr marL="0" marR="0" lvl="0" indent="0" algn="l" rtl="0">
                        <a:lnSpc>
                          <a:spcPct val="100000"/>
                        </a:lnSpc>
                        <a:spcBef>
                          <a:spcPts val="0"/>
                        </a:spcBef>
                        <a:spcAft>
                          <a:spcPts val="0"/>
                        </a:spcAft>
                        <a:buClr>
                          <a:srgbClr val="000000"/>
                        </a:buClr>
                        <a:buSzPts val="1100"/>
                        <a:buFont typeface="Arial"/>
                        <a:buNone/>
                      </a:pPr>
                      <a:r>
                        <a:rPr lang="nl-NL" sz="1100" b="1" u="none" strike="noStrike" cap="none"/>
                        <a:t>Category</a:t>
                      </a:r>
                      <a:endParaRPr sz="1100" b="1" u="none" strike="noStrike" cap="none"/>
                    </a:p>
                  </a:txBody>
                  <a:tcPr marL="63500" marR="63500" marT="63500" marB="63500">
                    <a:solidFill>
                      <a:srgbClr val="AB9DC9"/>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nl-NL" sz="1100" b="1" u="none" strike="noStrike" cap="none"/>
                        <a:t>Current</a:t>
                      </a:r>
                      <a:endParaRPr sz="1100" b="1" u="none" strike="noStrike" cap="none"/>
                    </a:p>
                  </a:txBody>
                  <a:tcPr marL="63500" marR="63500" marT="63500" marB="63500">
                    <a:solidFill>
                      <a:srgbClr val="AB9DC9"/>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nl-NL" sz="1100" b="1" u="none" strike="noStrike" cap="none"/>
                        <a:t>Ideal (with evidence base) </a:t>
                      </a:r>
                      <a:endParaRPr sz="1100" b="1" u="none" strike="noStrike" cap="none"/>
                    </a:p>
                  </a:txBody>
                  <a:tcPr marL="63500" marR="63500" marT="63500" marB="63500">
                    <a:solidFill>
                      <a:srgbClr val="AB9DC9"/>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nl-NL" sz="1100" b="1" u="none" strike="noStrike" cap="none"/>
                        <a:t>Steps Required</a:t>
                      </a:r>
                      <a:endParaRPr sz="1100" b="1" u="none" strike="noStrike" cap="none"/>
                    </a:p>
                  </a:txBody>
                  <a:tcPr marL="63500" marR="63500" marT="63500" marB="63500">
                    <a:solidFill>
                      <a:srgbClr val="AB9DC9"/>
                    </a:solidFill>
                  </a:tcPr>
                </a:tc>
              </a:tr>
              <a:tr h="0">
                <a:tc>
                  <a:txBody>
                    <a:bodyPr/>
                    <a:lstStyle/>
                    <a:p>
                      <a:pPr marL="0" marR="0" lvl="0" indent="0" algn="l" rtl="0">
                        <a:lnSpc>
                          <a:spcPct val="100000"/>
                        </a:lnSpc>
                        <a:spcBef>
                          <a:spcPts val="0"/>
                        </a:spcBef>
                        <a:spcAft>
                          <a:spcPts val="0"/>
                        </a:spcAft>
                        <a:buClr>
                          <a:srgbClr val="000000"/>
                        </a:buClr>
                        <a:buSzPts val="1100"/>
                        <a:buFont typeface="Arial"/>
                        <a:buNone/>
                      </a:pPr>
                      <a:r>
                        <a:rPr lang="nl-NL" sz="1100" b="1" u="none" strike="noStrike" cap="none"/>
                        <a:t>Drapes</a:t>
                      </a:r>
                      <a:endParaRPr sz="1100" b="1" u="none" strike="noStrike" cap="none"/>
                    </a:p>
                  </a:txBody>
                  <a:tcPr marL="63500" marR="63500" marT="63500" marB="63500">
                    <a:solidFill>
                      <a:srgbClr val="ACE0E1"/>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nl-NL" sz="1100" i="1" u="none" strike="noStrike" cap="none"/>
                        <a:t>Disposable</a:t>
                      </a:r>
                      <a:endParaRPr sz="1100" i="1" u="none" strike="noStrike" cap="none"/>
                    </a:p>
                  </a:txBody>
                  <a:tcPr marL="63500" marR="63500" marT="63500" marB="63500">
                    <a:solidFill>
                      <a:srgbClr val="ACE0E1"/>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nl-NL" sz="1100" i="1" u="none" strike="noStrike" cap="none"/>
                        <a:t>Reusable</a:t>
                      </a:r>
                      <a:endParaRPr sz="1100" i="1" u="none" strike="noStrike" cap="none"/>
                    </a:p>
                  </a:txBody>
                  <a:tcPr marL="63500" marR="63500" marT="63500" marB="63500">
                    <a:solidFill>
                      <a:srgbClr val="ACE0E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i="1" u="none" strike="noStrike" cap="none"/>
                    </a:p>
                  </a:txBody>
                  <a:tcPr marL="63500" marR="63500" marT="63500" marB="63500">
                    <a:solidFill>
                      <a:srgbClr val="ACE0E1"/>
                    </a:solidFill>
                  </a:tcPr>
                </a:tc>
              </a:tr>
              <a:tr h="367025">
                <a:tc>
                  <a:txBody>
                    <a:bodyPr/>
                    <a:lstStyle/>
                    <a:p>
                      <a:pPr marL="0" marR="0" lvl="0" indent="0" algn="l" rtl="0">
                        <a:lnSpc>
                          <a:spcPct val="100000"/>
                        </a:lnSpc>
                        <a:spcBef>
                          <a:spcPts val="0"/>
                        </a:spcBef>
                        <a:spcAft>
                          <a:spcPts val="0"/>
                        </a:spcAft>
                        <a:buClr>
                          <a:srgbClr val="000000"/>
                        </a:buClr>
                        <a:buSzPts val="1100"/>
                        <a:buFont typeface="Arial"/>
                        <a:buNone/>
                      </a:pPr>
                      <a:r>
                        <a:rPr lang="nl-NL" sz="1100" b="1" u="none" strike="noStrike" cap="none"/>
                        <a:t>Instruments</a:t>
                      </a:r>
                      <a:endParaRPr sz="1100" b="1" u="none" strike="noStrike" cap="none"/>
                    </a:p>
                  </a:txBody>
                  <a:tcPr marL="63500" marR="63500" marT="63500" marB="63500">
                    <a:solidFill>
                      <a:srgbClr val="ACE0E1"/>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nl-NL" sz="1100" i="1" u="none" strike="noStrike" cap="none"/>
                        <a:t>Disposable</a:t>
                      </a:r>
                      <a:endParaRPr sz="1100" i="1" u="none" strike="noStrike" cap="none"/>
                    </a:p>
                  </a:txBody>
                  <a:tcPr marL="63500" marR="63500" marT="63500" marB="63500">
                    <a:solidFill>
                      <a:srgbClr val="ACE0E1"/>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nl-NL" sz="1100" i="1" u="none" strike="noStrike" cap="none"/>
                        <a:t>Reusable</a:t>
                      </a:r>
                      <a:endParaRPr sz="1100" i="1" u="none" strike="noStrike" cap="none"/>
                    </a:p>
                    <a:p>
                      <a:pPr marL="0" marR="0" lvl="0" indent="0" algn="l" rtl="0">
                        <a:lnSpc>
                          <a:spcPct val="100000"/>
                        </a:lnSpc>
                        <a:spcBef>
                          <a:spcPts val="0"/>
                        </a:spcBef>
                        <a:spcAft>
                          <a:spcPts val="0"/>
                        </a:spcAft>
                        <a:buClr>
                          <a:srgbClr val="000000"/>
                        </a:buClr>
                        <a:buSzPts val="1100"/>
                        <a:buFont typeface="Arial"/>
                        <a:buNone/>
                      </a:pPr>
                      <a:endParaRPr sz="1100" i="1" u="none" strike="noStrike" cap="none"/>
                    </a:p>
                  </a:txBody>
                  <a:tcPr marL="63500" marR="63500" marT="63500" marB="63500">
                    <a:solidFill>
                      <a:srgbClr val="ACE0E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i="1" u="none" strike="noStrike" cap="none"/>
                    </a:p>
                  </a:txBody>
                  <a:tcPr marL="63500" marR="63500" marT="63500" marB="63500">
                    <a:solidFill>
                      <a:srgbClr val="ACE0E1"/>
                    </a:solidFill>
                  </a:tcPr>
                </a:tc>
              </a:tr>
              <a:tr h="321950">
                <a:tc>
                  <a:txBody>
                    <a:bodyPr/>
                    <a:lstStyle/>
                    <a:p>
                      <a:pPr marL="0" marR="0" lvl="0" indent="0" algn="l" rtl="0">
                        <a:lnSpc>
                          <a:spcPct val="100000"/>
                        </a:lnSpc>
                        <a:spcBef>
                          <a:spcPts val="0"/>
                        </a:spcBef>
                        <a:spcAft>
                          <a:spcPts val="0"/>
                        </a:spcAft>
                        <a:buClr>
                          <a:srgbClr val="000000"/>
                        </a:buClr>
                        <a:buSzPts val="1100"/>
                        <a:buFont typeface="Arial"/>
                        <a:buNone/>
                      </a:pPr>
                      <a:r>
                        <a:rPr lang="nl-NL" sz="1100" b="1" u="none" strike="noStrike" cap="none"/>
                        <a:t>Equipment</a:t>
                      </a:r>
                      <a:endParaRPr sz="1100" b="1" u="none" strike="noStrike" cap="none"/>
                    </a:p>
                  </a:txBody>
                  <a:tcPr marL="63500" marR="63500" marT="63500" marB="63500">
                    <a:solidFill>
                      <a:srgbClr val="ACE0E1"/>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nl-NL" sz="1100" i="1" u="none" strike="noStrike" cap="none"/>
                        <a:t>Air ventilation class 1 </a:t>
                      </a:r>
                      <a:endParaRPr sz="1100" i="1" u="none" strike="noStrike" cap="none"/>
                    </a:p>
                  </a:txBody>
                  <a:tcPr marL="63500" marR="63500" marT="63500" marB="63500">
                    <a:solidFill>
                      <a:srgbClr val="ACE0E1"/>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nl-NL" sz="1100" i="1" u="none" strike="noStrike" cap="none"/>
                        <a:t>Air ventilation class 2</a:t>
                      </a:r>
                      <a:endParaRPr sz="1100" i="1" u="none" strike="noStrike" cap="none"/>
                    </a:p>
                    <a:p>
                      <a:pPr marL="0" marR="0" lvl="0" indent="0" algn="l" rtl="0">
                        <a:lnSpc>
                          <a:spcPct val="100000"/>
                        </a:lnSpc>
                        <a:spcBef>
                          <a:spcPts val="0"/>
                        </a:spcBef>
                        <a:spcAft>
                          <a:spcPts val="0"/>
                        </a:spcAft>
                        <a:buClr>
                          <a:srgbClr val="000000"/>
                        </a:buClr>
                        <a:buSzPts val="1100"/>
                        <a:buFont typeface="Arial"/>
                        <a:buNone/>
                      </a:pPr>
                      <a:endParaRPr sz="1100" i="1" u="none" strike="noStrike" cap="none"/>
                    </a:p>
                  </a:txBody>
                  <a:tcPr marL="63500" marR="63500" marT="63500" marB="63500">
                    <a:solidFill>
                      <a:srgbClr val="ACE0E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i="1" u="none" strike="noStrike" cap="none"/>
                    </a:p>
                  </a:txBody>
                  <a:tcPr marL="63500" marR="63500" marT="63500" marB="63500">
                    <a:solidFill>
                      <a:srgbClr val="ACE0E1"/>
                    </a:solidFill>
                  </a:tcPr>
                </a:tc>
              </a:tr>
              <a:tr h="0">
                <a:tc>
                  <a:txBody>
                    <a:bodyPr/>
                    <a:lstStyle/>
                    <a:p>
                      <a:pPr marL="0" marR="0" lvl="0" indent="0" algn="l" rtl="0">
                        <a:lnSpc>
                          <a:spcPct val="100000"/>
                        </a:lnSpc>
                        <a:spcBef>
                          <a:spcPts val="0"/>
                        </a:spcBef>
                        <a:spcAft>
                          <a:spcPts val="0"/>
                        </a:spcAft>
                        <a:buClr>
                          <a:srgbClr val="000000"/>
                        </a:buClr>
                        <a:buSzPts val="1100"/>
                        <a:buFont typeface="Arial"/>
                        <a:buNone/>
                      </a:pPr>
                      <a:r>
                        <a:rPr lang="nl-NL" sz="1100" b="1" u="none" strike="noStrike" cap="none"/>
                        <a:t>Implants and Disposables</a:t>
                      </a:r>
                      <a:endParaRPr sz="1100" b="1" u="none" strike="noStrike" cap="none"/>
                    </a:p>
                  </a:txBody>
                  <a:tcPr marL="63500" marR="63500" marT="63500" marB="63500">
                    <a:solidFill>
                      <a:srgbClr val="ACE0E1"/>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nl-NL" sz="1100" i="1" u="none" strike="noStrike" cap="none"/>
                        <a:t>No implants</a:t>
                      </a:r>
                      <a:endParaRPr sz="1100" i="1" u="none" strike="noStrike" cap="none"/>
                    </a:p>
                    <a:p>
                      <a:pPr marL="0" marR="0" lvl="0" indent="0" algn="l" rtl="0">
                        <a:lnSpc>
                          <a:spcPct val="100000"/>
                        </a:lnSpc>
                        <a:spcBef>
                          <a:spcPts val="0"/>
                        </a:spcBef>
                        <a:spcAft>
                          <a:spcPts val="0"/>
                        </a:spcAft>
                        <a:buClr>
                          <a:srgbClr val="000000"/>
                        </a:buClr>
                        <a:buSzPts val="1100"/>
                        <a:buFont typeface="Arial"/>
                        <a:buNone/>
                      </a:pPr>
                      <a:r>
                        <a:rPr lang="nl-NL" sz="1100" i="1" u="none" strike="noStrike" cap="none"/>
                        <a:t>Disposables see instruments/equipment/drapes</a:t>
                      </a:r>
                      <a:endParaRPr sz="1100" i="1" u="none" strike="noStrike" cap="none"/>
                    </a:p>
                  </a:txBody>
                  <a:tcPr marL="63500" marR="63500" marT="63500" marB="63500">
                    <a:solidFill>
                      <a:srgbClr val="ACE0E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i="1" u="none" strike="noStrike" cap="none"/>
                    </a:p>
                  </a:txBody>
                  <a:tcPr marL="63500" marR="63500" marT="63500" marB="63500">
                    <a:solidFill>
                      <a:srgbClr val="ACE0E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i="1" u="none" strike="noStrike" cap="none"/>
                    </a:p>
                  </a:txBody>
                  <a:tcPr marL="63500" marR="63500" marT="63500" marB="63500">
                    <a:solidFill>
                      <a:srgbClr val="ACE0E1"/>
                    </a:solidFill>
                  </a:tcPr>
                </a:tc>
              </a:tr>
              <a:tr h="0">
                <a:tc>
                  <a:txBody>
                    <a:bodyPr/>
                    <a:lstStyle/>
                    <a:p>
                      <a:pPr marL="0" marR="0" lvl="0" indent="0" algn="l" rtl="0">
                        <a:lnSpc>
                          <a:spcPct val="100000"/>
                        </a:lnSpc>
                        <a:spcBef>
                          <a:spcPts val="0"/>
                        </a:spcBef>
                        <a:spcAft>
                          <a:spcPts val="0"/>
                        </a:spcAft>
                        <a:buClr>
                          <a:srgbClr val="000000"/>
                        </a:buClr>
                        <a:buSzPts val="1100"/>
                        <a:buFont typeface="Arial"/>
                        <a:buNone/>
                      </a:pPr>
                      <a:r>
                        <a:rPr lang="nl-NL" sz="1100" b="1" u="none" strike="noStrike" cap="none"/>
                        <a:t>Anaesthesia and Medication (if applicable)</a:t>
                      </a:r>
                      <a:endParaRPr sz="1100" b="1" u="none" strike="noStrike" cap="none"/>
                    </a:p>
                  </a:txBody>
                  <a:tcPr marL="63500" marR="63500" marT="63500" marB="63500">
                    <a:solidFill>
                      <a:srgbClr val="ACE0E1"/>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nl-NL" sz="1100" i="1" u="none" strike="noStrike" cap="none"/>
                        <a:t>Inhalational anaesthesia</a:t>
                      </a:r>
                      <a:endParaRPr sz="1100" i="1" u="none" strike="noStrike" cap="none"/>
                    </a:p>
                  </a:txBody>
                  <a:tcPr marL="63500" marR="63500" marT="63500" marB="63500">
                    <a:solidFill>
                      <a:srgbClr val="ACE0E1"/>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nl-NL" sz="1100" i="1" u="none" strike="noStrike" cap="none"/>
                        <a:t>Intravenous or only local/locoregional anaesthesia</a:t>
                      </a:r>
                      <a:endParaRPr sz="1100" i="1" u="none" strike="noStrike" cap="none"/>
                    </a:p>
                  </a:txBody>
                  <a:tcPr marL="63500" marR="63500" marT="63500" marB="63500">
                    <a:solidFill>
                      <a:srgbClr val="ACE0E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i="1" u="none" strike="noStrike" cap="none"/>
                    </a:p>
                  </a:txBody>
                  <a:tcPr marL="63500" marR="63500" marT="63500" marB="63500">
                    <a:solidFill>
                      <a:srgbClr val="ACE0E1"/>
                    </a:solidFill>
                  </a:tcPr>
                </a:tc>
              </a:tr>
              <a:tr h="0">
                <a:tc>
                  <a:txBody>
                    <a:bodyPr/>
                    <a:lstStyle/>
                    <a:p>
                      <a:pPr marL="0" marR="0" lvl="0" indent="0" algn="l" rtl="0">
                        <a:lnSpc>
                          <a:spcPct val="100000"/>
                        </a:lnSpc>
                        <a:spcBef>
                          <a:spcPts val="0"/>
                        </a:spcBef>
                        <a:spcAft>
                          <a:spcPts val="0"/>
                        </a:spcAft>
                        <a:buClr>
                          <a:srgbClr val="000000"/>
                        </a:buClr>
                        <a:buSzPts val="1100"/>
                        <a:buFont typeface="Arial"/>
                        <a:buNone/>
                      </a:pPr>
                      <a:r>
                        <a:rPr lang="nl-NL" sz="1100" b="1" u="none" strike="noStrike" cap="none"/>
                        <a:t>Waste</a:t>
                      </a:r>
                      <a:endParaRPr sz="1100" b="1" u="none" strike="noStrike" cap="none"/>
                    </a:p>
                  </a:txBody>
                  <a:tcPr marL="63500" marR="63500" marT="63500" marB="63500">
                    <a:solidFill>
                      <a:srgbClr val="ACE0E1"/>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nl-NL" sz="1100" i="1" u="none" strike="noStrike" cap="none"/>
                        <a:t>Medical waste, no waste separation</a:t>
                      </a:r>
                      <a:endParaRPr sz="1100" i="1" u="none" strike="noStrike" cap="none"/>
                    </a:p>
                  </a:txBody>
                  <a:tcPr marL="63500" marR="63500" marT="63500" marB="63500">
                    <a:solidFill>
                      <a:srgbClr val="ACE0E1"/>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nl-NL" sz="1100" i="1" u="none" strike="noStrike" cap="none"/>
                        <a:t>Less medical waste, separation of waste</a:t>
                      </a:r>
                      <a:endParaRPr sz="1100" i="1" u="none" strike="noStrike" cap="none"/>
                    </a:p>
                  </a:txBody>
                  <a:tcPr marL="63500" marR="63500" marT="63500" marB="63500">
                    <a:solidFill>
                      <a:srgbClr val="ACE0E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i="1" u="none" strike="noStrike" cap="none"/>
                    </a:p>
                  </a:txBody>
                  <a:tcPr marL="63500" marR="63500" marT="63500" marB="63500">
                    <a:solidFill>
                      <a:srgbClr val="ACE0E1"/>
                    </a:solidFill>
                  </a:tcPr>
                </a:tc>
              </a:tr>
            </a:tbl>
          </a:graphicData>
        </a:graphic>
      </p:graphicFrame>
      <p:pic>
        <p:nvPicPr>
          <p:cNvPr id="66" name="Google Shape;66;g2e08b8468f5_0_35"/>
          <p:cNvPicPr preferRelativeResize="0"/>
          <p:nvPr/>
        </p:nvPicPr>
        <p:blipFill rotWithShape="1">
          <a:blip r:embed="rId3">
            <a:alphaModFix/>
          </a:blip>
          <a:srcRect b="15211"/>
          <a:stretch/>
        </p:blipFill>
        <p:spPr>
          <a:xfrm>
            <a:off x="1182500" y="1125875"/>
            <a:ext cx="777000" cy="651300"/>
          </a:xfrm>
          <a:prstGeom prst="rect">
            <a:avLst/>
          </a:prstGeom>
          <a:noFill/>
          <a:ln>
            <a:noFill/>
          </a:ln>
        </p:spPr>
      </p:pic>
      <p:pic>
        <p:nvPicPr>
          <p:cNvPr id="67" name="Google Shape;67;g2e08b8468f5_0_35"/>
          <p:cNvPicPr preferRelativeResize="0"/>
          <p:nvPr/>
        </p:nvPicPr>
        <p:blipFill rotWithShape="1">
          <a:blip r:embed="rId4">
            <a:alphaModFix/>
          </a:blip>
          <a:srcRect b="13711"/>
          <a:stretch/>
        </p:blipFill>
        <p:spPr>
          <a:xfrm>
            <a:off x="1272050" y="2164250"/>
            <a:ext cx="764025" cy="651300"/>
          </a:xfrm>
          <a:prstGeom prst="rect">
            <a:avLst/>
          </a:prstGeom>
          <a:noFill/>
          <a:ln>
            <a:noFill/>
          </a:ln>
        </p:spPr>
      </p:pic>
      <p:sp>
        <p:nvSpPr>
          <p:cNvPr id="68" name="Google Shape;68;g2e08b8468f5_0_35"/>
          <p:cNvSpPr txBox="1"/>
          <p:nvPr/>
        </p:nvSpPr>
        <p:spPr>
          <a:xfrm>
            <a:off x="2090325" y="2066600"/>
            <a:ext cx="9067500" cy="846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nl-NL" sz="2000" b="1" i="1" u="sng">
                <a:solidFill>
                  <a:srgbClr val="351C75"/>
                </a:solidFill>
                <a:latin typeface="DM Sans"/>
                <a:ea typeface="DM Sans"/>
                <a:cs typeface="DM Sans"/>
                <a:sym typeface="DM Sans"/>
              </a:rPr>
              <a:t>Step 4:</a:t>
            </a:r>
            <a:r>
              <a:rPr lang="nl-NL" sz="2000" b="1" i="1">
                <a:solidFill>
                  <a:srgbClr val="351C75"/>
                </a:solidFill>
                <a:latin typeface="DM Sans"/>
                <a:ea typeface="DM Sans"/>
                <a:cs typeface="DM Sans"/>
                <a:sym typeface="DM Sans"/>
              </a:rPr>
              <a:t> </a:t>
            </a:r>
            <a:r>
              <a:rPr lang="nl-NL" sz="2000">
                <a:solidFill>
                  <a:srgbClr val="351C75"/>
                </a:solidFill>
                <a:latin typeface="DM Sans"/>
                <a:ea typeface="DM Sans"/>
                <a:cs typeface="DM Sans"/>
                <a:sym typeface="DM Sans"/>
              </a:rPr>
              <a:t>Make your action plan </a:t>
            </a:r>
            <a:r>
              <a:rPr lang="nl-NL" sz="2000" b="1">
                <a:solidFill>
                  <a:srgbClr val="351C75"/>
                </a:solidFill>
                <a:latin typeface="DM Sans"/>
                <a:ea typeface="DM Sans"/>
                <a:cs typeface="DM Sans"/>
                <a:sym typeface="DM Sans"/>
              </a:rPr>
              <a:t>concrete</a:t>
            </a:r>
            <a:r>
              <a:rPr lang="nl-NL" sz="2000">
                <a:solidFill>
                  <a:srgbClr val="351C75"/>
                </a:solidFill>
                <a:latin typeface="DM Sans"/>
                <a:ea typeface="DM Sans"/>
                <a:cs typeface="DM Sans"/>
                <a:sym typeface="DM Sans"/>
              </a:rPr>
              <a:t>. Assign an </a:t>
            </a:r>
            <a:r>
              <a:rPr lang="nl-NL" sz="2000" b="1">
                <a:solidFill>
                  <a:srgbClr val="351C75"/>
                </a:solidFill>
                <a:latin typeface="DM Sans"/>
                <a:ea typeface="DM Sans"/>
                <a:cs typeface="DM Sans"/>
                <a:sym typeface="DM Sans"/>
              </a:rPr>
              <a:t>accountable person </a:t>
            </a:r>
            <a:r>
              <a:rPr lang="nl-NL" sz="2000">
                <a:solidFill>
                  <a:srgbClr val="351C75"/>
                </a:solidFill>
                <a:latin typeface="DM Sans"/>
                <a:ea typeface="DM Sans"/>
                <a:cs typeface="DM Sans"/>
                <a:sym typeface="DM Sans"/>
              </a:rPr>
              <a:t>and define in terms of “do what?, to what? by when”</a:t>
            </a:r>
            <a:endParaRPr sz="2000">
              <a:solidFill>
                <a:srgbClr val="351C75"/>
              </a:solidFill>
              <a:latin typeface="DM Sans"/>
              <a:ea typeface="DM Sans"/>
              <a:cs typeface="DM Sans"/>
              <a:sym typeface="DM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2e08b8468f5_0_43"/>
          <p:cNvSpPr txBox="1"/>
          <p:nvPr/>
        </p:nvSpPr>
        <p:spPr>
          <a:xfrm>
            <a:off x="2155950" y="974725"/>
            <a:ext cx="8815800" cy="1842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351C75"/>
              </a:solidFill>
              <a:latin typeface="DM Sans"/>
              <a:ea typeface="DM Sans"/>
              <a:cs typeface="DM Sans"/>
              <a:sym typeface="DM Sans"/>
            </a:endParaRPr>
          </a:p>
          <a:p>
            <a:pPr marL="0" marR="0" lvl="0" indent="0" algn="l" rtl="0">
              <a:lnSpc>
                <a:spcPct val="115000"/>
              </a:lnSpc>
              <a:spcBef>
                <a:spcPts val="0"/>
              </a:spcBef>
              <a:spcAft>
                <a:spcPts val="0"/>
              </a:spcAft>
              <a:buClr>
                <a:srgbClr val="000000"/>
              </a:buClr>
              <a:buSzPts val="2000"/>
              <a:buFont typeface="Arial"/>
              <a:buNone/>
            </a:pPr>
            <a:r>
              <a:rPr lang="nl-NL" sz="2000" b="1" i="1" u="sng" strike="noStrike" cap="none">
                <a:solidFill>
                  <a:srgbClr val="351C75"/>
                </a:solidFill>
                <a:latin typeface="DM Sans"/>
                <a:ea typeface="DM Sans"/>
                <a:cs typeface="DM Sans"/>
                <a:sym typeface="DM Sans"/>
              </a:rPr>
              <a:t>Step 5:</a:t>
            </a:r>
            <a:r>
              <a:rPr lang="nl-NL" sz="2000" b="0" i="0" u="none" strike="noStrike" cap="none">
                <a:solidFill>
                  <a:srgbClr val="351C75"/>
                </a:solidFill>
                <a:latin typeface="DM Sans"/>
                <a:ea typeface="DM Sans"/>
                <a:cs typeface="DM Sans"/>
                <a:sym typeface="DM Sans"/>
              </a:rPr>
              <a:t> Ensure a clear </a:t>
            </a:r>
            <a:r>
              <a:rPr lang="nl-NL" sz="2000" b="1" i="0" u="none" strike="noStrike" cap="none">
                <a:solidFill>
                  <a:srgbClr val="351C75"/>
                </a:solidFill>
                <a:latin typeface="DM Sans"/>
                <a:ea typeface="DM Sans"/>
                <a:cs typeface="DM Sans"/>
                <a:sym typeface="DM Sans"/>
              </a:rPr>
              <a:t>plan to “educate” the team</a:t>
            </a:r>
            <a:r>
              <a:rPr lang="nl-NL" sz="2000" b="0" i="0" u="none" strike="noStrike" cap="none">
                <a:solidFill>
                  <a:srgbClr val="351C75"/>
                </a:solidFill>
                <a:latin typeface="DM Sans"/>
                <a:ea typeface="DM Sans"/>
                <a:cs typeface="DM Sans"/>
                <a:sym typeface="DM Sans"/>
              </a:rPr>
              <a:t> about the planned changes - the benefit and the “bigger picture” of why it’s </a:t>
            </a:r>
            <a:r>
              <a:rPr lang="nl-NL" sz="2000" b="1" i="0" u="none" strike="noStrike" cap="none">
                <a:solidFill>
                  <a:srgbClr val="351C75"/>
                </a:solidFill>
                <a:latin typeface="DM Sans"/>
                <a:ea typeface="DM Sans"/>
                <a:cs typeface="DM Sans"/>
                <a:sym typeface="DM Sans"/>
              </a:rPr>
              <a:t>important</a:t>
            </a:r>
            <a:r>
              <a:rPr lang="nl-NL" sz="2000" b="0" i="0" u="none" strike="noStrike" cap="none">
                <a:solidFill>
                  <a:srgbClr val="351C75"/>
                </a:solidFill>
                <a:latin typeface="DM Sans"/>
                <a:ea typeface="DM Sans"/>
                <a:cs typeface="DM Sans"/>
                <a:sym typeface="DM Sans"/>
              </a:rPr>
              <a:t> and the </a:t>
            </a:r>
            <a:r>
              <a:rPr lang="nl-NL" sz="2000" b="1">
                <a:solidFill>
                  <a:srgbClr val="351C75"/>
                </a:solidFill>
                <a:latin typeface="DM Sans"/>
                <a:ea typeface="DM Sans"/>
                <a:cs typeface="DM Sans"/>
                <a:sym typeface="DM Sans"/>
              </a:rPr>
              <a:t>c</a:t>
            </a:r>
            <a:r>
              <a:rPr lang="nl-NL" sz="2000" b="1" i="0" u="none" strike="noStrike" cap="none">
                <a:solidFill>
                  <a:srgbClr val="351C75"/>
                </a:solidFill>
                <a:latin typeface="DM Sans"/>
                <a:ea typeface="DM Sans"/>
                <a:cs typeface="DM Sans"/>
                <a:sym typeface="DM Sans"/>
              </a:rPr>
              <a:t>ontribution </a:t>
            </a:r>
            <a:r>
              <a:rPr lang="nl-NL" sz="2000" b="0" i="0" u="none" strike="noStrike" cap="none">
                <a:solidFill>
                  <a:srgbClr val="351C75"/>
                </a:solidFill>
                <a:latin typeface="DM Sans"/>
                <a:ea typeface="DM Sans"/>
                <a:cs typeface="DM Sans"/>
                <a:sym typeface="DM Sans"/>
              </a:rPr>
              <a:t>that they can make</a:t>
            </a:r>
            <a:endParaRPr sz="2000" b="1" i="0" u="none" strike="noStrike" cap="none">
              <a:solidFill>
                <a:srgbClr val="351C75"/>
              </a:solidFill>
              <a:latin typeface="DM Sans"/>
              <a:ea typeface="DM Sans"/>
              <a:cs typeface="DM Sans"/>
              <a:sym typeface="DM Sans"/>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351C75"/>
              </a:solidFill>
              <a:latin typeface="DM Sans"/>
              <a:ea typeface="DM Sans"/>
              <a:cs typeface="DM Sans"/>
              <a:sym typeface="DM Sans"/>
            </a:endParaRPr>
          </a:p>
        </p:txBody>
      </p:sp>
      <p:pic>
        <p:nvPicPr>
          <p:cNvPr id="74" name="Google Shape;74;g2e08b8468f5_0_43"/>
          <p:cNvPicPr preferRelativeResize="0"/>
          <p:nvPr/>
        </p:nvPicPr>
        <p:blipFill rotWithShape="1">
          <a:blip r:embed="rId3">
            <a:alphaModFix/>
          </a:blip>
          <a:srcRect b="12770"/>
          <a:stretch/>
        </p:blipFill>
        <p:spPr>
          <a:xfrm>
            <a:off x="1112650" y="1380600"/>
            <a:ext cx="787225" cy="688825"/>
          </a:xfrm>
          <a:prstGeom prst="rect">
            <a:avLst/>
          </a:prstGeom>
          <a:noFill/>
          <a:ln>
            <a:noFill/>
          </a:ln>
        </p:spPr>
      </p:pic>
      <p:pic>
        <p:nvPicPr>
          <p:cNvPr id="75" name="Google Shape;75;g2e08b8468f5_0_43"/>
          <p:cNvPicPr preferRelativeResize="0"/>
          <p:nvPr/>
        </p:nvPicPr>
        <p:blipFill rotWithShape="1">
          <a:blip r:embed="rId4">
            <a:alphaModFix/>
          </a:blip>
          <a:srcRect b="15009"/>
          <a:stretch/>
        </p:blipFill>
        <p:spPr>
          <a:xfrm>
            <a:off x="1073797" y="2604764"/>
            <a:ext cx="808053" cy="688825"/>
          </a:xfrm>
          <a:prstGeom prst="rect">
            <a:avLst/>
          </a:prstGeom>
          <a:noFill/>
          <a:ln>
            <a:noFill/>
          </a:ln>
        </p:spPr>
      </p:pic>
      <p:pic>
        <p:nvPicPr>
          <p:cNvPr id="76" name="Google Shape;76;g2e08b8468f5_0_43"/>
          <p:cNvPicPr preferRelativeResize="0"/>
          <p:nvPr/>
        </p:nvPicPr>
        <p:blipFill rotWithShape="1">
          <a:blip r:embed="rId5">
            <a:alphaModFix/>
          </a:blip>
          <a:srcRect b="14207"/>
          <a:stretch/>
        </p:blipFill>
        <p:spPr>
          <a:xfrm>
            <a:off x="1073789" y="3600949"/>
            <a:ext cx="913850" cy="778025"/>
          </a:xfrm>
          <a:prstGeom prst="rect">
            <a:avLst/>
          </a:prstGeom>
          <a:noFill/>
          <a:ln>
            <a:noFill/>
          </a:ln>
        </p:spPr>
      </p:pic>
      <p:sp>
        <p:nvSpPr>
          <p:cNvPr id="77" name="Google Shape;77;g2e08b8468f5_0_43"/>
          <p:cNvSpPr txBox="1"/>
          <p:nvPr/>
        </p:nvSpPr>
        <p:spPr>
          <a:xfrm>
            <a:off x="2240425" y="2702888"/>
            <a:ext cx="7448700" cy="49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nl-NL" sz="2000" b="1" i="1" u="sng">
                <a:solidFill>
                  <a:srgbClr val="351C75"/>
                </a:solidFill>
                <a:latin typeface="DM Sans"/>
                <a:ea typeface="DM Sans"/>
                <a:cs typeface="DM Sans"/>
                <a:sym typeface="DM Sans"/>
              </a:rPr>
              <a:t>Step 6:</a:t>
            </a:r>
            <a:r>
              <a:rPr lang="nl-NL" sz="2000" b="1">
                <a:solidFill>
                  <a:srgbClr val="351C75"/>
                </a:solidFill>
                <a:latin typeface="DM Sans"/>
                <a:ea typeface="DM Sans"/>
                <a:cs typeface="DM Sans"/>
                <a:sym typeface="DM Sans"/>
              </a:rPr>
              <a:t> </a:t>
            </a:r>
            <a:r>
              <a:rPr lang="nl-NL" sz="2000">
                <a:solidFill>
                  <a:srgbClr val="351C75"/>
                </a:solidFill>
                <a:latin typeface="DM Sans"/>
                <a:ea typeface="DM Sans"/>
                <a:cs typeface="DM Sans"/>
                <a:sym typeface="DM Sans"/>
              </a:rPr>
              <a:t>Make the Change. </a:t>
            </a:r>
            <a:r>
              <a:rPr lang="nl-NL" sz="2000" b="1">
                <a:solidFill>
                  <a:srgbClr val="351C75"/>
                </a:solidFill>
                <a:latin typeface="DM Sans"/>
                <a:ea typeface="DM Sans"/>
                <a:cs typeface="DM Sans"/>
                <a:sym typeface="DM Sans"/>
              </a:rPr>
              <a:t>Faith.</a:t>
            </a:r>
            <a:r>
              <a:rPr lang="nl-NL" sz="2000">
                <a:solidFill>
                  <a:srgbClr val="351C75"/>
                </a:solidFill>
                <a:latin typeface="DM Sans"/>
                <a:ea typeface="DM Sans"/>
                <a:cs typeface="DM Sans"/>
                <a:sym typeface="DM Sans"/>
              </a:rPr>
              <a:t> </a:t>
            </a:r>
            <a:r>
              <a:rPr lang="nl-NL" sz="2000" b="1">
                <a:solidFill>
                  <a:srgbClr val="351C75"/>
                </a:solidFill>
                <a:latin typeface="DM Sans"/>
                <a:ea typeface="DM Sans"/>
                <a:cs typeface="DM Sans"/>
                <a:sym typeface="DM Sans"/>
              </a:rPr>
              <a:t>Focus</a:t>
            </a:r>
            <a:r>
              <a:rPr lang="nl-NL" sz="2000">
                <a:solidFill>
                  <a:srgbClr val="351C75"/>
                </a:solidFill>
                <a:latin typeface="DM Sans"/>
                <a:ea typeface="DM Sans"/>
                <a:cs typeface="DM Sans"/>
                <a:sym typeface="DM Sans"/>
              </a:rPr>
              <a:t>. </a:t>
            </a:r>
            <a:r>
              <a:rPr lang="nl-NL" sz="2000" b="1">
                <a:solidFill>
                  <a:srgbClr val="351C75"/>
                </a:solidFill>
                <a:latin typeface="DM Sans"/>
                <a:ea typeface="DM Sans"/>
                <a:cs typeface="DM Sans"/>
                <a:sym typeface="DM Sans"/>
              </a:rPr>
              <a:t>Finish.</a:t>
            </a:r>
            <a:endParaRPr sz="2000" b="1">
              <a:solidFill>
                <a:srgbClr val="351C75"/>
              </a:solidFill>
              <a:latin typeface="DM Sans"/>
              <a:ea typeface="DM Sans"/>
              <a:cs typeface="DM Sans"/>
              <a:sym typeface="DM Sans"/>
            </a:endParaRPr>
          </a:p>
        </p:txBody>
      </p:sp>
      <p:sp>
        <p:nvSpPr>
          <p:cNvPr id="78" name="Google Shape;78;g2e08b8468f5_0_43"/>
          <p:cNvSpPr txBox="1"/>
          <p:nvPr/>
        </p:nvSpPr>
        <p:spPr>
          <a:xfrm>
            <a:off x="2240425" y="3466575"/>
            <a:ext cx="8425200" cy="1554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nl-NL" sz="2000" b="1" i="1" u="sng">
                <a:solidFill>
                  <a:srgbClr val="351C75"/>
                </a:solidFill>
                <a:latin typeface="DM Sans"/>
                <a:ea typeface="DM Sans"/>
                <a:cs typeface="DM Sans"/>
                <a:sym typeface="DM Sans"/>
              </a:rPr>
              <a:t>Step 7:</a:t>
            </a:r>
            <a:r>
              <a:rPr lang="nl-NL" sz="2000">
                <a:solidFill>
                  <a:srgbClr val="351C75"/>
                </a:solidFill>
                <a:latin typeface="DM Sans"/>
                <a:ea typeface="DM Sans"/>
                <a:cs typeface="DM Sans"/>
                <a:sym typeface="DM Sans"/>
              </a:rPr>
              <a:t> </a:t>
            </a:r>
            <a:r>
              <a:rPr lang="nl-NL" sz="2000" b="1">
                <a:solidFill>
                  <a:srgbClr val="351C75"/>
                </a:solidFill>
                <a:latin typeface="DM Sans"/>
                <a:ea typeface="DM Sans"/>
                <a:cs typeface="DM Sans"/>
                <a:sym typeface="DM Sans"/>
              </a:rPr>
              <a:t>Collect data</a:t>
            </a:r>
            <a:r>
              <a:rPr lang="nl-NL" sz="2000">
                <a:solidFill>
                  <a:srgbClr val="351C75"/>
                </a:solidFill>
                <a:latin typeface="DM Sans"/>
                <a:ea typeface="DM Sans"/>
                <a:cs typeface="DM Sans"/>
                <a:sym typeface="DM Sans"/>
              </a:rPr>
              <a:t> on the revised Protocol (as per Step 1) including feedback from users on any challenges they face. </a:t>
            </a:r>
            <a:r>
              <a:rPr lang="nl-NL" sz="2000" b="1">
                <a:solidFill>
                  <a:srgbClr val="351C75"/>
                </a:solidFill>
                <a:latin typeface="DM Sans"/>
                <a:ea typeface="DM Sans"/>
                <a:cs typeface="DM Sans"/>
                <a:sym typeface="DM Sans"/>
              </a:rPr>
              <a:t>Compare</a:t>
            </a:r>
            <a:r>
              <a:rPr lang="nl-NL" sz="2000">
                <a:solidFill>
                  <a:srgbClr val="351C75"/>
                </a:solidFill>
                <a:latin typeface="DM Sans"/>
                <a:ea typeface="DM Sans"/>
                <a:cs typeface="DM Sans"/>
                <a:sym typeface="DM Sans"/>
              </a:rPr>
              <a:t> the Post-Implementation measurement to the initial baseline measurement to </a:t>
            </a:r>
            <a:r>
              <a:rPr lang="nl-NL" sz="2000" b="1">
                <a:solidFill>
                  <a:srgbClr val="351C75"/>
                </a:solidFill>
                <a:latin typeface="DM Sans"/>
                <a:ea typeface="DM Sans"/>
                <a:cs typeface="DM Sans"/>
                <a:sym typeface="DM Sans"/>
              </a:rPr>
              <a:t>calculate the impact. </a:t>
            </a:r>
            <a:endParaRPr sz="2000" b="1">
              <a:solidFill>
                <a:srgbClr val="351C75"/>
              </a:solidFill>
              <a:latin typeface="DM Sans"/>
              <a:ea typeface="DM Sans"/>
              <a:cs typeface="DM Sans"/>
              <a:sym typeface="DM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cxnSp>
        <p:nvCxnSpPr>
          <p:cNvPr id="83" name="Google Shape;83;g2e214c2a739_0_395"/>
          <p:cNvCxnSpPr>
            <a:stCxn id="84" idx="7"/>
          </p:cNvCxnSpPr>
          <p:nvPr/>
        </p:nvCxnSpPr>
        <p:spPr>
          <a:xfrm rot="10800000" flipH="1">
            <a:off x="6700412" y="2416738"/>
            <a:ext cx="217500" cy="374400"/>
          </a:xfrm>
          <a:prstGeom prst="straightConnector1">
            <a:avLst/>
          </a:prstGeom>
          <a:noFill/>
          <a:ln w="9525" cap="flat" cmpd="sng">
            <a:solidFill>
              <a:srgbClr val="594696"/>
            </a:solidFill>
            <a:prstDash val="solid"/>
            <a:miter lim="800000"/>
            <a:headEnd type="none" w="sm" len="sm"/>
            <a:tailEnd type="none" w="sm" len="sm"/>
          </a:ln>
        </p:spPr>
      </p:cxnSp>
      <p:cxnSp>
        <p:nvCxnSpPr>
          <p:cNvPr id="85" name="Google Shape;85;g2e214c2a739_0_395"/>
          <p:cNvCxnSpPr>
            <a:stCxn id="84" idx="6"/>
            <a:endCxn id="86" idx="2"/>
          </p:cNvCxnSpPr>
          <p:nvPr/>
        </p:nvCxnSpPr>
        <p:spPr>
          <a:xfrm>
            <a:off x="6946618" y="3381078"/>
            <a:ext cx="706800" cy="48000"/>
          </a:xfrm>
          <a:prstGeom prst="straightConnector1">
            <a:avLst/>
          </a:prstGeom>
          <a:noFill/>
          <a:ln w="9525" cap="flat" cmpd="sng">
            <a:solidFill>
              <a:srgbClr val="594696"/>
            </a:solidFill>
            <a:prstDash val="solid"/>
            <a:miter lim="800000"/>
            <a:headEnd type="none" w="sm" len="sm"/>
            <a:tailEnd type="none" w="sm" len="sm"/>
          </a:ln>
        </p:spPr>
      </p:cxnSp>
      <p:cxnSp>
        <p:nvCxnSpPr>
          <p:cNvPr id="87" name="Google Shape;87;g2e214c2a739_0_395"/>
          <p:cNvCxnSpPr>
            <a:stCxn id="84" idx="3"/>
          </p:cNvCxnSpPr>
          <p:nvPr/>
        </p:nvCxnSpPr>
        <p:spPr>
          <a:xfrm flipH="1">
            <a:off x="5060424" y="3971017"/>
            <a:ext cx="451200" cy="480600"/>
          </a:xfrm>
          <a:prstGeom prst="straightConnector1">
            <a:avLst/>
          </a:prstGeom>
          <a:noFill/>
          <a:ln w="9525" cap="flat" cmpd="sng">
            <a:solidFill>
              <a:srgbClr val="594696"/>
            </a:solidFill>
            <a:prstDash val="solid"/>
            <a:miter lim="800000"/>
            <a:headEnd type="none" w="sm" len="sm"/>
            <a:tailEnd type="none" w="sm" len="sm"/>
          </a:ln>
        </p:spPr>
      </p:cxnSp>
      <p:cxnSp>
        <p:nvCxnSpPr>
          <p:cNvPr id="88" name="Google Shape;88;g2e214c2a739_0_395"/>
          <p:cNvCxnSpPr>
            <a:endCxn id="89" idx="1"/>
          </p:cNvCxnSpPr>
          <p:nvPr/>
        </p:nvCxnSpPr>
        <p:spPr>
          <a:xfrm>
            <a:off x="6304481" y="4085225"/>
            <a:ext cx="266400" cy="456600"/>
          </a:xfrm>
          <a:prstGeom prst="straightConnector1">
            <a:avLst/>
          </a:prstGeom>
          <a:noFill/>
          <a:ln w="9525" cap="flat" cmpd="sng">
            <a:solidFill>
              <a:srgbClr val="594696"/>
            </a:solidFill>
            <a:prstDash val="solid"/>
            <a:miter lim="800000"/>
            <a:headEnd type="none" w="sm" len="sm"/>
            <a:tailEnd type="none" w="sm" len="sm"/>
          </a:ln>
        </p:spPr>
      </p:cxnSp>
      <p:cxnSp>
        <p:nvCxnSpPr>
          <p:cNvPr id="90" name="Google Shape;90;g2e214c2a739_0_395"/>
          <p:cNvCxnSpPr>
            <a:stCxn id="86" idx="7"/>
            <a:endCxn id="91" idx="2"/>
          </p:cNvCxnSpPr>
          <p:nvPr/>
        </p:nvCxnSpPr>
        <p:spPr>
          <a:xfrm rot="10800000" flipH="1">
            <a:off x="8673660" y="2762090"/>
            <a:ext cx="920400" cy="246900"/>
          </a:xfrm>
          <a:prstGeom prst="straightConnector1">
            <a:avLst/>
          </a:prstGeom>
          <a:noFill/>
          <a:ln w="9525" cap="flat" cmpd="sng">
            <a:solidFill>
              <a:srgbClr val="594696"/>
            </a:solidFill>
            <a:prstDash val="solid"/>
            <a:miter lim="800000"/>
            <a:headEnd type="none" w="sm" len="sm"/>
            <a:tailEnd type="none" w="sm" len="sm"/>
          </a:ln>
        </p:spPr>
      </p:cxnSp>
      <p:cxnSp>
        <p:nvCxnSpPr>
          <p:cNvPr id="92" name="Google Shape;92;g2e214c2a739_0_395"/>
          <p:cNvCxnSpPr>
            <a:stCxn id="93" idx="0"/>
            <a:endCxn id="94" idx="4"/>
          </p:cNvCxnSpPr>
          <p:nvPr/>
        </p:nvCxnSpPr>
        <p:spPr>
          <a:xfrm rot="10800000">
            <a:off x="6865594" y="1224856"/>
            <a:ext cx="144600" cy="133200"/>
          </a:xfrm>
          <a:prstGeom prst="straightConnector1">
            <a:avLst/>
          </a:prstGeom>
          <a:noFill/>
          <a:ln w="9525" cap="flat" cmpd="sng">
            <a:solidFill>
              <a:srgbClr val="594696"/>
            </a:solidFill>
            <a:prstDash val="solid"/>
            <a:miter lim="800000"/>
            <a:headEnd type="none" w="sm" len="sm"/>
            <a:tailEnd type="none" w="sm" len="sm"/>
          </a:ln>
        </p:spPr>
      </p:cxnSp>
      <p:cxnSp>
        <p:nvCxnSpPr>
          <p:cNvPr id="95" name="Google Shape;95;g2e214c2a739_0_395"/>
          <p:cNvCxnSpPr>
            <a:endCxn id="96" idx="3"/>
          </p:cNvCxnSpPr>
          <p:nvPr/>
        </p:nvCxnSpPr>
        <p:spPr>
          <a:xfrm rot="10800000" flipH="1">
            <a:off x="7555507" y="1568573"/>
            <a:ext cx="408900" cy="116700"/>
          </a:xfrm>
          <a:prstGeom prst="straightConnector1">
            <a:avLst/>
          </a:prstGeom>
          <a:noFill/>
          <a:ln w="9525" cap="flat" cmpd="sng">
            <a:solidFill>
              <a:srgbClr val="594696"/>
            </a:solidFill>
            <a:prstDash val="solid"/>
            <a:miter lim="800000"/>
            <a:headEnd type="none" w="sm" len="sm"/>
            <a:tailEnd type="none" w="sm" len="sm"/>
          </a:ln>
        </p:spPr>
      </p:cxnSp>
      <p:cxnSp>
        <p:nvCxnSpPr>
          <p:cNvPr id="97" name="Google Shape;97;g2e214c2a739_0_395"/>
          <p:cNvCxnSpPr>
            <a:stCxn id="98" idx="1"/>
          </p:cNvCxnSpPr>
          <p:nvPr/>
        </p:nvCxnSpPr>
        <p:spPr>
          <a:xfrm rot="10800000">
            <a:off x="7691275" y="5223203"/>
            <a:ext cx="706200" cy="218700"/>
          </a:xfrm>
          <a:prstGeom prst="straightConnector1">
            <a:avLst/>
          </a:prstGeom>
          <a:noFill/>
          <a:ln w="9525" cap="flat" cmpd="sng">
            <a:solidFill>
              <a:srgbClr val="594696"/>
            </a:solidFill>
            <a:prstDash val="solid"/>
            <a:miter lim="800000"/>
            <a:headEnd type="none" w="sm" len="sm"/>
            <a:tailEnd type="none" w="sm" len="sm"/>
          </a:ln>
        </p:spPr>
      </p:cxnSp>
      <p:cxnSp>
        <p:nvCxnSpPr>
          <p:cNvPr id="99" name="Google Shape;99;g2e214c2a739_0_395"/>
          <p:cNvCxnSpPr/>
          <p:nvPr/>
        </p:nvCxnSpPr>
        <p:spPr>
          <a:xfrm flipH="1">
            <a:off x="3736354" y="4977046"/>
            <a:ext cx="574200" cy="234300"/>
          </a:xfrm>
          <a:prstGeom prst="straightConnector1">
            <a:avLst/>
          </a:prstGeom>
          <a:noFill/>
          <a:ln w="9525" cap="flat" cmpd="sng">
            <a:solidFill>
              <a:srgbClr val="594696"/>
            </a:solidFill>
            <a:prstDash val="solid"/>
            <a:miter lim="800000"/>
            <a:headEnd type="none" w="sm" len="sm"/>
            <a:tailEnd type="none" w="sm" len="sm"/>
          </a:ln>
        </p:spPr>
      </p:cxnSp>
      <p:cxnSp>
        <p:nvCxnSpPr>
          <p:cNvPr id="100" name="Google Shape;100;g2e214c2a739_0_395"/>
          <p:cNvCxnSpPr/>
          <p:nvPr/>
        </p:nvCxnSpPr>
        <p:spPr>
          <a:xfrm flipH="1">
            <a:off x="4498396" y="5211393"/>
            <a:ext cx="227400" cy="582300"/>
          </a:xfrm>
          <a:prstGeom prst="straightConnector1">
            <a:avLst/>
          </a:prstGeom>
          <a:noFill/>
          <a:ln w="9525" cap="flat" cmpd="sng">
            <a:solidFill>
              <a:srgbClr val="594696"/>
            </a:solidFill>
            <a:prstDash val="solid"/>
            <a:miter lim="800000"/>
            <a:headEnd type="none" w="sm" len="sm"/>
            <a:tailEnd type="none" w="sm" len="sm"/>
          </a:ln>
        </p:spPr>
      </p:cxnSp>
      <p:cxnSp>
        <p:nvCxnSpPr>
          <p:cNvPr id="101" name="Google Shape;101;g2e214c2a739_0_395"/>
          <p:cNvCxnSpPr>
            <a:stCxn id="102" idx="3"/>
          </p:cNvCxnSpPr>
          <p:nvPr/>
        </p:nvCxnSpPr>
        <p:spPr>
          <a:xfrm flipH="1">
            <a:off x="8473880" y="2681797"/>
            <a:ext cx="211500" cy="331500"/>
          </a:xfrm>
          <a:prstGeom prst="straightConnector1">
            <a:avLst/>
          </a:prstGeom>
          <a:noFill/>
          <a:ln w="9525" cap="flat" cmpd="sng">
            <a:solidFill>
              <a:srgbClr val="594696"/>
            </a:solidFill>
            <a:prstDash val="solid"/>
            <a:miter lim="800000"/>
            <a:headEnd type="none" w="sm" len="sm"/>
            <a:tailEnd type="none" w="sm" len="sm"/>
          </a:ln>
        </p:spPr>
      </p:cxnSp>
      <p:cxnSp>
        <p:nvCxnSpPr>
          <p:cNvPr id="103" name="Google Shape;103;g2e214c2a739_0_395"/>
          <p:cNvCxnSpPr>
            <a:endCxn id="86" idx="6"/>
          </p:cNvCxnSpPr>
          <p:nvPr/>
        </p:nvCxnSpPr>
        <p:spPr>
          <a:xfrm rot="10800000">
            <a:off x="8848693" y="3429224"/>
            <a:ext cx="423600" cy="30000"/>
          </a:xfrm>
          <a:prstGeom prst="straightConnector1">
            <a:avLst/>
          </a:prstGeom>
          <a:noFill/>
          <a:ln w="9525" cap="flat" cmpd="sng">
            <a:solidFill>
              <a:srgbClr val="594696"/>
            </a:solidFill>
            <a:prstDash val="solid"/>
            <a:miter lim="800000"/>
            <a:headEnd type="none" w="sm" len="sm"/>
            <a:tailEnd type="none" w="sm" len="sm"/>
          </a:ln>
        </p:spPr>
      </p:cxnSp>
      <p:sp>
        <p:nvSpPr>
          <p:cNvPr id="104" name="Google Shape;104;g2e214c2a739_0_395"/>
          <p:cNvSpPr/>
          <p:nvPr/>
        </p:nvSpPr>
        <p:spPr>
          <a:xfrm>
            <a:off x="2314734" y="2882439"/>
            <a:ext cx="1234200" cy="966300"/>
          </a:xfrm>
          <a:prstGeom prst="ellipse">
            <a:avLst/>
          </a:prstGeom>
          <a:solidFill>
            <a:srgbClr val="9485C5"/>
          </a:solidFill>
          <a:ln>
            <a:noFill/>
          </a:ln>
        </p:spPr>
        <p:txBody>
          <a:bodyPr spcFirstLastPara="1" wrap="square" lIns="5700" tIns="5700" rIns="5700" bIns="540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nl-NL" sz="1000" b="1" i="0" u="none" strike="noStrike" cap="none">
                <a:solidFill>
                  <a:schemeClr val="dk1"/>
                </a:solidFill>
                <a:latin typeface="IBM Plex Sans"/>
                <a:ea typeface="IBM Plex Sans"/>
                <a:cs typeface="IBM Plex Sans"/>
                <a:sym typeface="IBM Plex Sans"/>
              </a:rPr>
              <a:t>Electric car charging facilities </a:t>
            </a:r>
            <a:endParaRPr sz="1400" b="0" i="0" u="none" strike="noStrike" cap="none">
              <a:solidFill>
                <a:srgbClr val="000000"/>
              </a:solidFill>
              <a:latin typeface="Arial"/>
              <a:ea typeface="Arial"/>
              <a:cs typeface="Arial"/>
              <a:sym typeface="Arial"/>
            </a:endParaRPr>
          </a:p>
        </p:txBody>
      </p:sp>
      <p:sp>
        <p:nvSpPr>
          <p:cNvPr id="105" name="Google Shape;105;g2e214c2a739_0_395"/>
          <p:cNvSpPr/>
          <p:nvPr/>
        </p:nvSpPr>
        <p:spPr>
          <a:xfrm>
            <a:off x="4266148" y="4202288"/>
            <a:ext cx="1195200" cy="1188600"/>
          </a:xfrm>
          <a:prstGeom prst="ellipse">
            <a:avLst/>
          </a:prstGeom>
          <a:solidFill>
            <a:srgbClr val="D8D2EA"/>
          </a:solidFill>
          <a:ln>
            <a:noFill/>
          </a:ln>
        </p:spPr>
        <p:txBody>
          <a:bodyPr spcFirstLastPara="1" wrap="square" lIns="5700" tIns="5700" rIns="5700" bIns="54000" anchor="ctr" anchorCtr="0">
            <a:noAutofit/>
          </a:bodyPr>
          <a:lstStyle/>
          <a:p>
            <a:pPr marL="0" marR="0" lvl="0" indent="0" algn="ctr" rtl="0">
              <a:lnSpc>
                <a:spcPct val="90000"/>
              </a:lnSpc>
              <a:spcBef>
                <a:spcPts val="0"/>
              </a:spcBef>
              <a:spcAft>
                <a:spcPts val="0"/>
              </a:spcAft>
              <a:buClr>
                <a:srgbClr val="000000"/>
              </a:buClr>
              <a:buSzPts val="1150"/>
              <a:buFont typeface="Arial"/>
              <a:buNone/>
            </a:pPr>
            <a:r>
              <a:rPr lang="nl-NL" sz="1150" b="1" i="0" u="none" strike="noStrike" cap="none">
                <a:solidFill>
                  <a:schemeClr val="dk1"/>
                </a:solidFill>
                <a:latin typeface="IBM Plex Sans"/>
                <a:ea typeface="IBM Plex Sans"/>
                <a:cs typeface="IBM Plex Sans"/>
                <a:sym typeface="IBM Plex Sans"/>
              </a:rPr>
              <a:t>Sustainable outpatient services</a:t>
            </a:r>
            <a:endParaRPr sz="1400" b="0" i="0" u="none" strike="noStrike" cap="none">
              <a:solidFill>
                <a:srgbClr val="000000"/>
              </a:solidFill>
              <a:latin typeface="Arial"/>
              <a:ea typeface="Arial"/>
              <a:cs typeface="Arial"/>
              <a:sym typeface="Arial"/>
            </a:endParaRPr>
          </a:p>
        </p:txBody>
      </p:sp>
      <p:sp>
        <p:nvSpPr>
          <p:cNvPr id="106" name="Google Shape;106;g2e214c2a739_0_395"/>
          <p:cNvSpPr/>
          <p:nvPr/>
        </p:nvSpPr>
        <p:spPr>
          <a:xfrm>
            <a:off x="3778529" y="5516181"/>
            <a:ext cx="1681200" cy="1066800"/>
          </a:xfrm>
          <a:prstGeom prst="ellipse">
            <a:avLst/>
          </a:prstGeom>
          <a:solidFill>
            <a:srgbClr val="D8D2EA"/>
          </a:solidFill>
          <a:ln>
            <a:noFill/>
          </a:ln>
        </p:spPr>
        <p:txBody>
          <a:bodyPr spcFirstLastPara="1" wrap="square" lIns="5700" tIns="5700" rIns="5700" bIns="540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nl-NL" sz="1000" b="1" i="0" u="none" strike="noStrike" cap="none">
                <a:solidFill>
                  <a:schemeClr val="dk1"/>
                </a:solidFill>
                <a:latin typeface="IBM Plex Sans"/>
                <a:ea typeface="IBM Plex Sans"/>
                <a:cs typeface="IBM Plex Sans"/>
                <a:sym typeface="IBM Plex Sans"/>
              </a:rPr>
              <a:t>Minimizing paper use </a:t>
            </a:r>
            <a:endParaRPr sz="1000" b="1" i="0" u="none" strike="noStrike" cap="none">
              <a:solidFill>
                <a:schemeClr val="dk1"/>
              </a:solidFill>
              <a:latin typeface="IBM Plex Sans"/>
              <a:ea typeface="IBM Plex Sans"/>
              <a:cs typeface="IBM Plex Sans"/>
              <a:sym typeface="IBM Plex Sans"/>
            </a:endParaRPr>
          </a:p>
        </p:txBody>
      </p:sp>
      <p:sp>
        <p:nvSpPr>
          <p:cNvPr id="84" name="Google Shape;84;g2e214c2a739_0_395"/>
          <p:cNvSpPr/>
          <p:nvPr/>
        </p:nvSpPr>
        <p:spPr>
          <a:xfrm>
            <a:off x="5265418" y="2546778"/>
            <a:ext cx="1681200" cy="1668600"/>
          </a:xfrm>
          <a:prstGeom prst="ellipse">
            <a:avLst/>
          </a:prstGeom>
          <a:solidFill>
            <a:srgbClr val="594696"/>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1" i="0" u="none" strike="noStrike" cap="none">
              <a:solidFill>
                <a:schemeClr val="dk1"/>
              </a:solidFill>
              <a:latin typeface="IBM Plex Sans"/>
              <a:ea typeface="IBM Plex Sans"/>
              <a:cs typeface="IBM Plex Sans"/>
              <a:sym typeface="IBM Plex Sans"/>
            </a:endParaRPr>
          </a:p>
          <a:p>
            <a:pPr marL="0" marR="0" lvl="0" indent="0" algn="ctr" rtl="0">
              <a:lnSpc>
                <a:spcPct val="90000"/>
              </a:lnSpc>
              <a:spcBef>
                <a:spcPts val="490"/>
              </a:spcBef>
              <a:spcAft>
                <a:spcPts val="0"/>
              </a:spcAft>
              <a:buClr>
                <a:srgbClr val="000000"/>
              </a:buClr>
              <a:buSzPts val="1650"/>
              <a:buFont typeface="Arial"/>
              <a:buNone/>
            </a:pPr>
            <a:r>
              <a:rPr lang="nl-NL" sz="1650" b="1" i="0" u="none" strike="noStrike" cap="none">
                <a:solidFill>
                  <a:schemeClr val="lt1"/>
                </a:solidFill>
                <a:latin typeface="IBM Plex Sans"/>
                <a:ea typeface="IBM Plex Sans"/>
                <a:cs typeface="IBM Plex Sans"/>
                <a:sym typeface="IBM Plex Sans"/>
              </a:rPr>
              <a:t>Sustainable practice</a:t>
            </a:r>
            <a:endParaRPr sz="1650" b="1" i="0" u="none" strike="noStrike" cap="none">
              <a:solidFill>
                <a:schemeClr val="lt1"/>
              </a:solidFill>
              <a:latin typeface="IBM Plex Sans"/>
              <a:ea typeface="IBM Plex Sans"/>
              <a:cs typeface="IBM Plex Sans"/>
              <a:sym typeface="IBM Plex Sans"/>
            </a:endParaRPr>
          </a:p>
          <a:p>
            <a:pPr marL="0" marR="0" lvl="0" indent="0" algn="ctr" rtl="0">
              <a:lnSpc>
                <a:spcPct val="90000"/>
              </a:lnSpc>
              <a:spcBef>
                <a:spcPts val="578"/>
              </a:spcBef>
              <a:spcAft>
                <a:spcPts val="0"/>
              </a:spcAft>
              <a:buClr>
                <a:srgbClr val="000000"/>
              </a:buClr>
              <a:buSzPts val="1000"/>
              <a:buFont typeface="Arial"/>
              <a:buNone/>
            </a:pPr>
            <a:endParaRPr sz="1000" b="0" i="0" u="none" strike="noStrike" cap="none">
              <a:solidFill>
                <a:srgbClr val="3F3F3F"/>
              </a:solidFill>
              <a:latin typeface="IBM Plex Sans"/>
              <a:ea typeface="IBM Plex Sans"/>
              <a:cs typeface="IBM Plex Sans"/>
              <a:sym typeface="IBM Plex Sans"/>
            </a:endParaRPr>
          </a:p>
        </p:txBody>
      </p:sp>
      <p:sp>
        <p:nvSpPr>
          <p:cNvPr id="94" name="Google Shape;94;g2e214c2a739_0_395"/>
          <p:cNvSpPr/>
          <p:nvPr/>
        </p:nvSpPr>
        <p:spPr>
          <a:xfrm>
            <a:off x="5949830" y="297825"/>
            <a:ext cx="1831800" cy="927000"/>
          </a:xfrm>
          <a:prstGeom prst="ellipse">
            <a:avLst/>
          </a:prstGeom>
          <a:solidFill>
            <a:srgbClr val="C4BBDF"/>
          </a:solidFill>
          <a:ln>
            <a:noFill/>
          </a:ln>
        </p:spPr>
        <p:txBody>
          <a:bodyPr spcFirstLastPara="1" wrap="square" lIns="5700" tIns="5700" rIns="5700" bIns="540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nl-NL" sz="1000" b="1" i="0" u="none" strike="noStrike" cap="none">
                <a:solidFill>
                  <a:schemeClr val="dk1"/>
                </a:solidFill>
                <a:latin typeface="IBM Plex Sans"/>
                <a:ea typeface="IBM Plex Sans"/>
                <a:cs typeface="IBM Plex Sans"/>
                <a:sym typeface="IBM Plex Sans"/>
              </a:rPr>
              <a:t>Solar panels and automatic lights</a:t>
            </a:r>
            <a:endParaRPr sz="1000" b="1" i="0" u="none" strike="noStrike" cap="none">
              <a:solidFill>
                <a:schemeClr val="dk1"/>
              </a:solidFill>
              <a:latin typeface="IBM Plex Sans"/>
              <a:ea typeface="IBM Plex Sans"/>
              <a:cs typeface="IBM Plex Sans"/>
              <a:sym typeface="IBM Plex Sans"/>
            </a:endParaRPr>
          </a:p>
        </p:txBody>
      </p:sp>
      <p:sp>
        <p:nvSpPr>
          <p:cNvPr id="93" name="Google Shape;93;g2e214c2a739_0_395"/>
          <p:cNvSpPr/>
          <p:nvPr/>
        </p:nvSpPr>
        <p:spPr>
          <a:xfrm>
            <a:off x="6366544" y="1358056"/>
            <a:ext cx="1287300" cy="1188600"/>
          </a:xfrm>
          <a:prstGeom prst="ellipse">
            <a:avLst/>
          </a:prstGeom>
          <a:solidFill>
            <a:srgbClr val="C4BBDF"/>
          </a:solidFill>
          <a:ln>
            <a:noFill/>
          </a:ln>
        </p:spPr>
        <p:txBody>
          <a:bodyPr spcFirstLastPara="1" wrap="square" lIns="5700" tIns="5700" rIns="5700" bIns="54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nl-NL" sz="1200" b="1" i="0" u="none" strike="noStrike" cap="none">
                <a:solidFill>
                  <a:schemeClr val="dk1"/>
                </a:solidFill>
                <a:latin typeface="IBM Plex Sans"/>
                <a:ea typeface="IBM Plex Sans"/>
                <a:cs typeface="IBM Plex Sans"/>
                <a:sym typeface="IBM Plex Sans"/>
              </a:rPr>
              <a:t>Refurbished building and interior </a:t>
            </a:r>
            <a:endParaRPr sz="1400" b="0" i="0" u="none" strike="noStrike" cap="none">
              <a:solidFill>
                <a:srgbClr val="000000"/>
              </a:solidFill>
              <a:latin typeface="Arial"/>
              <a:ea typeface="Arial"/>
              <a:cs typeface="Arial"/>
              <a:sym typeface="Arial"/>
            </a:endParaRPr>
          </a:p>
        </p:txBody>
      </p:sp>
      <p:sp>
        <p:nvSpPr>
          <p:cNvPr id="89" name="Google Shape;89;g2e214c2a739_0_395"/>
          <p:cNvSpPr/>
          <p:nvPr/>
        </p:nvSpPr>
        <p:spPr>
          <a:xfrm>
            <a:off x="6366544" y="4349394"/>
            <a:ext cx="1395300" cy="1314000"/>
          </a:xfrm>
          <a:prstGeom prst="ellipse">
            <a:avLst/>
          </a:prstGeom>
          <a:solidFill>
            <a:srgbClr val="BADFE0">
              <a:alpha val="60000"/>
            </a:srgbClr>
          </a:solidFill>
          <a:ln>
            <a:noFill/>
          </a:ln>
        </p:spPr>
        <p:txBody>
          <a:bodyPr spcFirstLastPara="1" wrap="square" lIns="5700" tIns="5700" rIns="5700" bIns="54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nl-NL" sz="1200" b="1" i="0" u="none" strike="noStrike" cap="none">
                <a:solidFill>
                  <a:schemeClr val="dk1"/>
                </a:solidFill>
                <a:latin typeface="IBM Plex Sans"/>
                <a:ea typeface="IBM Plex Sans"/>
                <a:cs typeface="IBM Plex Sans"/>
                <a:sym typeface="IBM Plex Sans"/>
              </a:rPr>
              <a:t>Hand therapy</a:t>
            </a:r>
            <a:endParaRPr sz="1200" b="1" i="0" u="none" strike="noStrike" cap="none">
              <a:solidFill>
                <a:schemeClr val="dk1"/>
              </a:solidFill>
              <a:latin typeface="IBM Plex Sans"/>
              <a:ea typeface="IBM Plex Sans"/>
              <a:cs typeface="IBM Plex Sans"/>
              <a:sym typeface="IBM Plex Sans"/>
            </a:endParaRPr>
          </a:p>
        </p:txBody>
      </p:sp>
      <p:sp>
        <p:nvSpPr>
          <p:cNvPr id="96" name="Google Shape;96;g2e214c2a739_0_395"/>
          <p:cNvSpPr/>
          <p:nvPr/>
        </p:nvSpPr>
        <p:spPr>
          <a:xfrm>
            <a:off x="7691402" y="651344"/>
            <a:ext cx="1864200" cy="1074600"/>
          </a:xfrm>
          <a:prstGeom prst="ellipse">
            <a:avLst/>
          </a:prstGeom>
          <a:solidFill>
            <a:srgbClr val="C4BBDF"/>
          </a:solidFill>
          <a:ln>
            <a:noFill/>
          </a:ln>
        </p:spPr>
        <p:txBody>
          <a:bodyPr spcFirstLastPara="1" wrap="square" lIns="5700" tIns="5700" rIns="5700" bIns="540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nl-NL" sz="1000" b="1" i="0" u="none" strike="noStrike" cap="none">
                <a:solidFill>
                  <a:schemeClr val="dk1"/>
                </a:solidFill>
                <a:latin typeface="IBM Plex Sans"/>
                <a:ea typeface="IBM Plex Sans"/>
                <a:cs typeface="IBM Plex Sans"/>
                <a:sym typeface="IBM Plex Sans"/>
              </a:rPr>
              <a:t>Refurbished equipment and furniture</a:t>
            </a:r>
            <a:endParaRPr sz="1000" b="1" i="0" u="none" strike="noStrike" cap="none">
              <a:solidFill>
                <a:schemeClr val="dk1"/>
              </a:solidFill>
              <a:latin typeface="IBM Plex Sans"/>
              <a:ea typeface="IBM Plex Sans"/>
              <a:cs typeface="IBM Plex Sans"/>
              <a:sym typeface="IBM Plex Sans"/>
            </a:endParaRPr>
          </a:p>
        </p:txBody>
      </p:sp>
      <p:sp>
        <p:nvSpPr>
          <p:cNvPr id="86" name="Google Shape;86;g2e214c2a739_0_395"/>
          <p:cNvSpPr/>
          <p:nvPr/>
        </p:nvSpPr>
        <p:spPr>
          <a:xfrm>
            <a:off x="7653493" y="2834924"/>
            <a:ext cx="1195200" cy="1188600"/>
          </a:xfrm>
          <a:prstGeom prst="ellipse">
            <a:avLst/>
          </a:prstGeom>
          <a:solidFill>
            <a:srgbClr val="82C3C7"/>
          </a:solidFill>
          <a:ln w="28575" cap="rnd" cmpd="sng">
            <a:solidFill>
              <a:srgbClr val="82C3C7"/>
            </a:solidFill>
            <a:prstDash val="solid"/>
            <a:miter lim="800000"/>
            <a:headEnd type="none" w="sm" len="sm"/>
            <a:tailEnd type="none" w="sm" len="sm"/>
          </a:ln>
        </p:spPr>
        <p:txBody>
          <a:bodyPr spcFirstLastPara="1" wrap="square" lIns="5700" tIns="5700" rIns="5700" bIns="54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nl-NL" sz="1200" b="1" i="0" u="none" strike="noStrike" cap="none">
                <a:solidFill>
                  <a:schemeClr val="dk1"/>
                </a:solidFill>
                <a:latin typeface="IBM Plex Sans"/>
                <a:ea typeface="IBM Plex Sans"/>
                <a:cs typeface="IBM Plex Sans"/>
                <a:sym typeface="IBM Plex Sans"/>
              </a:rPr>
              <a:t>Operating room</a:t>
            </a:r>
            <a:endParaRPr sz="1400" b="0" i="0" u="none" strike="noStrike" cap="none">
              <a:solidFill>
                <a:srgbClr val="000000"/>
              </a:solidFill>
              <a:latin typeface="Arial"/>
              <a:ea typeface="Arial"/>
              <a:cs typeface="Arial"/>
              <a:sym typeface="Arial"/>
            </a:endParaRPr>
          </a:p>
        </p:txBody>
      </p:sp>
      <p:sp>
        <p:nvSpPr>
          <p:cNvPr id="102" name="Google Shape;102;g2e214c2a739_0_395"/>
          <p:cNvSpPr/>
          <p:nvPr/>
        </p:nvSpPr>
        <p:spPr>
          <a:xfrm>
            <a:off x="8536092" y="1798625"/>
            <a:ext cx="1019400" cy="1034700"/>
          </a:xfrm>
          <a:prstGeom prst="ellipse">
            <a:avLst/>
          </a:prstGeom>
          <a:solidFill>
            <a:srgbClr val="82C3C7"/>
          </a:solidFill>
          <a:ln>
            <a:noFill/>
          </a:ln>
        </p:spPr>
        <p:txBody>
          <a:bodyPr spcFirstLastPara="1" wrap="square" lIns="5700" tIns="5700" rIns="5700" bIns="54000" anchor="ctr" anchorCtr="0">
            <a:noAutofit/>
          </a:bodyPr>
          <a:lstStyle/>
          <a:p>
            <a:pPr marL="0" marR="0" lvl="0" indent="0" algn="ctr" rtl="0">
              <a:lnSpc>
                <a:spcPct val="90000"/>
              </a:lnSpc>
              <a:spcBef>
                <a:spcPts val="0"/>
              </a:spcBef>
              <a:spcAft>
                <a:spcPts val="0"/>
              </a:spcAft>
              <a:buClr>
                <a:srgbClr val="000000"/>
              </a:buClr>
              <a:buSzPts val="900"/>
              <a:buFont typeface="Arial"/>
              <a:buNone/>
            </a:pPr>
            <a:endParaRPr sz="900" b="1" i="0" u="none" strike="noStrike" cap="none">
              <a:solidFill>
                <a:schemeClr val="dk1"/>
              </a:solidFill>
              <a:latin typeface="IBM Plex Sans"/>
              <a:ea typeface="IBM Plex Sans"/>
              <a:cs typeface="IBM Plex Sans"/>
              <a:sym typeface="IBM Plex Sans"/>
            </a:endParaRPr>
          </a:p>
          <a:p>
            <a:pPr marL="0" marR="0" lvl="0" indent="0" algn="ctr" rtl="0">
              <a:lnSpc>
                <a:spcPct val="90000"/>
              </a:lnSpc>
              <a:spcBef>
                <a:spcPts val="315"/>
              </a:spcBef>
              <a:spcAft>
                <a:spcPts val="0"/>
              </a:spcAft>
              <a:buClr>
                <a:srgbClr val="000000"/>
              </a:buClr>
              <a:buSzPts val="1000"/>
              <a:buFont typeface="Arial"/>
              <a:buNone/>
            </a:pPr>
            <a:r>
              <a:rPr lang="nl-NL" sz="1000" b="1" i="0" u="none" strike="noStrike" cap="none">
                <a:solidFill>
                  <a:schemeClr val="dk1"/>
                </a:solidFill>
                <a:latin typeface="IBM Plex Sans"/>
                <a:ea typeface="IBM Plex Sans"/>
                <a:cs typeface="IBM Plex Sans"/>
                <a:sym typeface="IBM Plex Sans"/>
              </a:rPr>
              <a:t>Waste separation and recycling</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350"/>
              </a:spcBef>
              <a:spcAft>
                <a:spcPts val="0"/>
              </a:spcAft>
              <a:buClr>
                <a:srgbClr val="000000"/>
              </a:buClr>
              <a:buSzPts val="900"/>
              <a:buFont typeface="Arial"/>
              <a:buNone/>
            </a:pPr>
            <a:endParaRPr sz="900" b="0" i="0" u="none" strike="noStrike" cap="none">
              <a:solidFill>
                <a:srgbClr val="385623"/>
              </a:solidFill>
              <a:latin typeface="IBM Plex Sans"/>
              <a:ea typeface="IBM Plex Sans"/>
              <a:cs typeface="IBM Plex Sans"/>
              <a:sym typeface="IBM Plex Sans"/>
            </a:endParaRPr>
          </a:p>
        </p:txBody>
      </p:sp>
      <p:sp>
        <p:nvSpPr>
          <p:cNvPr id="107" name="Google Shape;107;g2e214c2a739_0_395"/>
          <p:cNvSpPr/>
          <p:nvPr/>
        </p:nvSpPr>
        <p:spPr>
          <a:xfrm>
            <a:off x="9256745" y="3116971"/>
            <a:ext cx="919200" cy="914400"/>
          </a:xfrm>
          <a:prstGeom prst="ellipse">
            <a:avLst/>
          </a:prstGeom>
          <a:solidFill>
            <a:srgbClr val="82C3C7"/>
          </a:solidFill>
          <a:ln>
            <a:noFill/>
          </a:ln>
        </p:spPr>
        <p:txBody>
          <a:bodyPr spcFirstLastPara="1" wrap="square" lIns="5700" tIns="5700" rIns="5700" bIns="540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nl-NL" sz="1000" b="1" i="0" u="none" strike="noStrike" cap="none">
                <a:solidFill>
                  <a:schemeClr val="dk1"/>
                </a:solidFill>
                <a:latin typeface="IBM Plex Sans"/>
                <a:ea typeface="IBM Plex Sans"/>
                <a:cs typeface="IBM Plex Sans"/>
                <a:sym typeface="IBM Plex Sans"/>
              </a:rPr>
              <a:t>Washable surgical cap</a:t>
            </a:r>
            <a:endParaRPr sz="1400" b="0" i="0" u="none" strike="noStrike" cap="none">
              <a:solidFill>
                <a:srgbClr val="000000"/>
              </a:solidFill>
              <a:latin typeface="Arial"/>
              <a:ea typeface="Arial"/>
              <a:cs typeface="Arial"/>
              <a:sym typeface="Arial"/>
            </a:endParaRPr>
          </a:p>
        </p:txBody>
      </p:sp>
      <p:sp>
        <p:nvSpPr>
          <p:cNvPr id="91" name="Google Shape;91;g2e214c2a739_0_395"/>
          <p:cNvSpPr/>
          <p:nvPr/>
        </p:nvSpPr>
        <p:spPr>
          <a:xfrm>
            <a:off x="9594197" y="2304894"/>
            <a:ext cx="1574400" cy="914400"/>
          </a:xfrm>
          <a:prstGeom prst="ellipse">
            <a:avLst/>
          </a:prstGeom>
          <a:solidFill>
            <a:srgbClr val="82C3C7"/>
          </a:solidFill>
          <a:ln>
            <a:noFill/>
          </a:ln>
        </p:spPr>
        <p:txBody>
          <a:bodyPr spcFirstLastPara="1" wrap="square" lIns="5700" tIns="5700" rIns="5700" bIns="540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nl-NL" sz="1000" b="1" i="0" u="none" strike="noStrike" cap="none">
                <a:solidFill>
                  <a:schemeClr val="dk1"/>
                </a:solidFill>
                <a:latin typeface="IBM Plex Sans"/>
                <a:ea typeface="IBM Plex Sans"/>
                <a:cs typeface="IBM Plex Sans"/>
                <a:sym typeface="IBM Plex Sans"/>
              </a:rPr>
              <a:t>Compostable absorption material</a:t>
            </a:r>
            <a:endParaRPr sz="1000" b="1" i="0" u="none" strike="noStrike" cap="none">
              <a:solidFill>
                <a:schemeClr val="dk1"/>
              </a:solidFill>
              <a:latin typeface="IBM Plex Sans"/>
              <a:ea typeface="IBM Plex Sans"/>
              <a:cs typeface="IBM Plex Sans"/>
              <a:sym typeface="IBM Plex Sans"/>
            </a:endParaRPr>
          </a:p>
        </p:txBody>
      </p:sp>
      <p:sp>
        <p:nvSpPr>
          <p:cNvPr id="98" name="Google Shape;98;g2e214c2a739_0_395"/>
          <p:cNvSpPr/>
          <p:nvPr/>
        </p:nvSpPr>
        <p:spPr>
          <a:xfrm>
            <a:off x="8151269" y="5307993"/>
            <a:ext cx="1681200" cy="914400"/>
          </a:xfrm>
          <a:prstGeom prst="ellipse">
            <a:avLst/>
          </a:prstGeom>
          <a:solidFill>
            <a:srgbClr val="BADFE0">
              <a:alpha val="60000"/>
            </a:srgbClr>
          </a:solidFill>
          <a:ln>
            <a:noFill/>
          </a:ln>
        </p:spPr>
        <p:txBody>
          <a:bodyPr spcFirstLastPara="1" wrap="square" lIns="5700" tIns="5700" rIns="5700" bIns="540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nl-NL" sz="1000" b="1" i="0" u="none" strike="noStrike" cap="none">
                <a:solidFill>
                  <a:schemeClr val="dk1"/>
                </a:solidFill>
                <a:latin typeface="IBM Plex Sans"/>
                <a:ea typeface="IBM Plex Sans"/>
                <a:cs typeface="IBM Plex Sans"/>
                <a:sym typeface="IBM Plex Sans"/>
              </a:rPr>
              <a:t>Reuse suture removal materials</a:t>
            </a:r>
            <a:endParaRPr sz="1000" b="1" i="0" u="none" strike="noStrike" cap="none">
              <a:solidFill>
                <a:schemeClr val="dk1"/>
              </a:solidFill>
              <a:latin typeface="IBM Plex Sans"/>
              <a:ea typeface="IBM Plex Sans"/>
              <a:cs typeface="IBM Plex Sans"/>
              <a:sym typeface="IBM Plex Sans"/>
            </a:endParaRPr>
          </a:p>
        </p:txBody>
      </p:sp>
      <p:sp>
        <p:nvSpPr>
          <p:cNvPr id="108" name="Google Shape;108;g2e214c2a739_0_395"/>
          <p:cNvSpPr/>
          <p:nvPr/>
        </p:nvSpPr>
        <p:spPr>
          <a:xfrm>
            <a:off x="5919735" y="5771750"/>
            <a:ext cx="1449300" cy="914400"/>
          </a:xfrm>
          <a:prstGeom prst="ellipse">
            <a:avLst/>
          </a:prstGeom>
          <a:solidFill>
            <a:srgbClr val="BADFE0">
              <a:alpha val="64709"/>
            </a:srgbClr>
          </a:solidFill>
          <a:ln>
            <a:noFill/>
          </a:ln>
        </p:spPr>
        <p:txBody>
          <a:bodyPr spcFirstLastPara="1" wrap="square" lIns="5700" tIns="5700" rIns="5700" bIns="540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nl-NL" sz="1000" b="1" i="0" u="none" strike="noStrike" cap="none">
                <a:solidFill>
                  <a:schemeClr val="dk1"/>
                </a:solidFill>
                <a:latin typeface="IBM Plex Sans"/>
                <a:ea typeface="IBM Plex Sans"/>
                <a:cs typeface="IBM Plex Sans"/>
                <a:sym typeface="IBM Plex Sans"/>
              </a:rPr>
              <a:t>Compostable splint material</a:t>
            </a:r>
            <a:endParaRPr sz="1000" b="1" i="0" u="none" strike="noStrike" cap="none">
              <a:solidFill>
                <a:schemeClr val="dk1"/>
              </a:solidFill>
              <a:latin typeface="IBM Plex Sans"/>
              <a:ea typeface="IBM Plex Sans"/>
              <a:cs typeface="IBM Plex Sans"/>
              <a:sym typeface="IBM Plex Sans"/>
            </a:endParaRPr>
          </a:p>
        </p:txBody>
      </p:sp>
      <p:cxnSp>
        <p:nvCxnSpPr>
          <p:cNvPr id="109" name="Google Shape;109;g2e214c2a739_0_395"/>
          <p:cNvCxnSpPr>
            <a:endCxn id="89" idx="4"/>
          </p:cNvCxnSpPr>
          <p:nvPr/>
        </p:nvCxnSpPr>
        <p:spPr>
          <a:xfrm rot="10800000" flipH="1">
            <a:off x="6881194" y="5663394"/>
            <a:ext cx="183000" cy="130500"/>
          </a:xfrm>
          <a:prstGeom prst="straightConnector1">
            <a:avLst/>
          </a:prstGeom>
          <a:noFill/>
          <a:ln w="9525" cap="flat" cmpd="sng">
            <a:solidFill>
              <a:srgbClr val="594696"/>
            </a:solidFill>
            <a:prstDash val="solid"/>
            <a:miter lim="800000"/>
            <a:headEnd type="none" w="sm" len="sm"/>
            <a:tailEnd type="none" w="sm" len="sm"/>
          </a:ln>
        </p:spPr>
      </p:cxnSp>
      <p:sp>
        <p:nvSpPr>
          <p:cNvPr id="110" name="Google Shape;110;g2e214c2a739_0_395"/>
          <p:cNvSpPr/>
          <p:nvPr/>
        </p:nvSpPr>
        <p:spPr>
          <a:xfrm>
            <a:off x="2606750" y="4921820"/>
            <a:ext cx="1172700" cy="926400"/>
          </a:xfrm>
          <a:prstGeom prst="ellipse">
            <a:avLst/>
          </a:prstGeom>
          <a:solidFill>
            <a:srgbClr val="D8D2EA"/>
          </a:solidFill>
          <a:ln>
            <a:noFill/>
          </a:ln>
        </p:spPr>
        <p:txBody>
          <a:bodyPr spcFirstLastPara="1" wrap="square" lIns="5700" tIns="5700" rIns="5700" bIns="540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nl-NL" sz="1000" b="1" i="0" u="none" strike="noStrike" cap="none">
                <a:solidFill>
                  <a:schemeClr val="dk1"/>
                </a:solidFill>
                <a:latin typeface="IBM Plex Sans"/>
                <a:ea typeface="IBM Plex Sans"/>
                <a:cs typeface="IBM Plex Sans"/>
                <a:sym typeface="IBM Plex Sans"/>
              </a:rPr>
              <a:t>Video consulting services</a:t>
            </a:r>
            <a:endParaRPr sz="1400" b="0" i="0" u="none" strike="noStrike" cap="none">
              <a:solidFill>
                <a:srgbClr val="000000"/>
              </a:solidFill>
              <a:latin typeface="Arial"/>
              <a:ea typeface="Arial"/>
              <a:cs typeface="Arial"/>
              <a:sym typeface="Arial"/>
            </a:endParaRPr>
          </a:p>
        </p:txBody>
      </p:sp>
      <p:cxnSp>
        <p:nvCxnSpPr>
          <p:cNvPr id="111" name="Google Shape;111;g2e214c2a739_0_395"/>
          <p:cNvCxnSpPr>
            <a:endCxn id="104" idx="6"/>
          </p:cNvCxnSpPr>
          <p:nvPr/>
        </p:nvCxnSpPr>
        <p:spPr>
          <a:xfrm flipH="1">
            <a:off x="3548934" y="3208089"/>
            <a:ext cx="315300" cy="157500"/>
          </a:xfrm>
          <a:prstGeom prst="straightConnector1">
            <a:avLst/>
          </a:prstGeom>
          <a:noFill/>
          <a:ln w="9525" cap="flat" cmpd="sng">
            <a:solidFill>
              <a:srgbClr val="594696"/>
            </a:solidFill>
            <a:prstDash val="solid"/>
            <a:miter lim="800000"/>
            <a:headEnd type="none" w="sm" len="sm"/>
            <a:tailEnd type="none" w="sm" len="sm"/>
          </a:ln>
        </p:spPr>
      </p:cxnSp>
      <p:cxnSp>
        <p:nvCxnSpPr>
          <p:cNvPr id="112" name="Google Shape;112;g2e214c2a739_0_395"/>
          <p:cNvCxnSpPr/>
          <p:nvPr/>
        </p:nvCxnSpPr>
        <p:spPr>
          <a:xfrm rot="10800000">
            <a:off x="3481230" y="2521030"/>
            <a:ext cx="423000" cy="206400"/>
          </a:xfrm>
          <a:prstGeom prst="straightConnector1">
            <a:avLst/>
          </a:prstGeom>
          <a:noFill/>
          <a:ln w="9525" cap="flat" cmpd="sng">
            <a:solidFill>
              <a:srgbClr val="594696"/>
            </a:solidFill>
            <a:prstDash val="solid"/>
            <a:miter lim="800000"/>
            <a:headEnd type="none" w="sm" len="sm"/>
            <a:tailEnd type="none" w="sm" len="sm"/>
          </a:ln>
        </p:spPr>
      </p:cxnSp>
      <p:sp>
        <p:nvSpPr>
          <p:cNvPr id="113" name="Google Shape;113;g2e214c2a739_0_395"/>
          <p:cNvSpPr/>
          <p:nvPr/>
        </p:nvSpPr>
        <p:spPr>
          <a:xfrm>
            <a:off x="1357500" y="4085081"/>
            <a:ext cx="1054500" cy="1167000"/>
          </a:xfrm>
          <a:prstGeom prst="ellipse">
            <a:avLst/>
          </a:prstGeom>
          <a:solidFill>
            <a:srgbClr val="D8D2EA"/>
          </a:solidFill>
          <a:ln w="28575" cap="rnd" cmpd="sng">
            <a:solidFill>
              <a:srgbClr val="D8D2EA"/>
            </a:solidFill>
            <a:prstDash val="solid"/>
            <a:miter lim="800000"/>
            <a:headEnd type="none" w="sm" len="sm"/>
            <a:tailEnd type="none" w="sm" len="sm"/>
          </a:ln>
        </p:spPr>
        <p:txBody>
          <a:bodyPr spcFirstLastPara="1" wrap="square" lIns="5700" tIns="5700" rIns="5700" bIns="540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nl-NL" sz="1000" b="1" i="0" u="none" strike="noStrike" cap="none">
                <a:solidFill>
                  <a:schemeClr val="dk1"/>
                </a:solidFill>
                <a:latin typeface="IBM Plex Sans"/>
                <a:ea typeface="IBM Plex Sans"/>
                <a:cs typeface="IBM Plex Sans"/>
                <a:sym typeface="IBM Plex Sans"/>
              </a:rPr>
              <a:t>One stop shop</a:t>
            </a:r>
            <a:endParaRPr sz="1400" b="0" i="0" u="none" strike="noStrike" cap="none">
              <a:solidFill>
                <a:srgbClr val="000000"/>
              </a:solidFill>
              <a:latin typeface="Arial"/>
              <a:ea typeface="Arial"/>
              <a:cs typeface="Arial"/>
              <a:sym typeface="Arial"/>
            </a:endParaRPr>
          </a:p>
        </p:txBody>
      </p:sp>
      <p:cxnSp>
        <p:nvCxnSpPr>
          <p:cNvPr id="114" name="Google Shape;114;g2e214c2a739_0_395"/>
          <p:cNvCxnSpPr>
            <a:stCxn id="105" idx="2"/>
            <a:endCxn id="113" idx="6"/>
          </p:cNvCxnSpPr>
          <p:nvPr/>
        </p:nvCxnSpPr>
        <p:spPr>
          <a:xfrm rot="10800000">
            <a:off x="2412148" y="4668488"/>
            <a:ext cx="1854000" cy="128100"/>
          </a:xfrm>
          <a:prstGeom prst="straightConnector1">
            <a:avLst/>
          </a:prstGeom>
          <a:noFill/>
          <a:ln w="9525" cap="flat" cmpd="sng">
            <a:solidFill>
              <a:srgbClr val="594696"/>
            </a:solidFill>
            <a:prstDash val="solid"/>
            <a:miter lim="800000"/>
            <a:headEnd type="none" w="sm" len="sm"/>
            <a:tailEnd type="none" w="sm" len="sm"/>
          </a:ln>
        </p:spPr>
      </p:cxnSp>
      <p:sp>
        <p:nvSpPr>
          <p:cNvPr id="115" name="Google Shape;115;g2e214c2a739_0_395"/>
          <p:cNvSpPr/>
          <p:nvPr/>
        </p:nvSpPr>
        <p:spPr>
          <a:xfrm>
            <a:off x="2216113" y="1731376"/>
            <a:ext cx="1454100" cy="1020000"/>
          </a:xfrm>
          <a:prstGeom prst="ellipse">
            <a:avLst/>
          </a:prstGeom>
          <a:solidFill>
            <a:srgbClr val="9485C5"/>
          </a:solidFill>
          <a:ln>
            <a:noFill/>
          </a:ln>
        </p:spPr>
        <p:txBody>
          <a:bodyPr spcFirstLastPara="1" wrap="square" lIns="5700" tIns="5700" rIns="5700" bIns="540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nl-NL" sz="1000" b="1" i="0" u="none" strike="noStrike" cap="none">
                <a:solidFill>
                  <a:schemeClr val="dk1"/>
                </a:solidFill>
                <a:latin typeface="IBM Plex Sans"/>
                <a:ea typeface="IBM Plex Sans"/>
                <a:cs typeface="IBM Plex Sans"/>
                <a:sym typeface="IBM Plex Sans"/>
              </a:rPr>
              <a:t>Relationship with General Practitioners</a:t>
            </a:r>
            <a:endParaRPr sz="1000" b="1" i="0" u="none" strike="noStrike" cap="none">
              <a:solidFill>
                <a:schemeClr val="dk1"/>
              </a:solidFill>
              <a:latin typeface="IBM Plex Sans"/>
              <a:ea typeface="IBM Plex Sans"/>
              <a:cs typeface="IBM Plex Sans"/>
              <a:sym typeface="IBM Plex Sans"/>
            </a:endParaRPr>
          </a:p>
        </p:txBody>
      </p:sp>
      <p:sp>
        <p:nvSpPr>
          <p:cNvPr id="116" name="Google Shape;116;g2e214c2a739_0_395"/>
          <p:cNvSpPr/>
          <p:nvPr/>
        </p:nvSpPr>
        <p:spPr>
          <a:xfrm>
            <a:off x="3656616" y="1207756"/>
            <a:ext cx="1454100" cy="1020000"/>
          </a:xfrm>
          <a:prstGeom prst="ellipse">
            <a:avLst/>
          </a:prstGeom>
          <a:solidFill>
            <a:srgbClr val="9485C5"/>
          </a:solidFill>
          <a:ln>
            <a:noFill/>
          </a:ln>
        </p:spPr>
        <p:txBody>
          <a:bodyPr spcFirstLastPara="1" wrap="square" lIns="5700" tIns="5700" rIns="5700" bIns="540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nl-NL" sz="1000" b="1" i="0" u="none" strike="noStrike" cap="none">
                <a:solidFill>
                  <a:schemeClr val="dk1"/>
                </a:solidFill>
                <a:latin typeface="IBM Plex Sans"/>
                <a:ea typeface="IBM Plex Sans"/>
                <a:cs typeface="IBM Plex Sans"/>
                <a:sym typeface="IBM Plex Sans"/>
              </a:rPr>
              <a:t>Employees</a:t>
            </a:r>
            <a:endParaRPr sz="1400" b="0" i="0" u="none" strike="noStrike" cap="none">
              <a:solidFill>
                <a:srgbClr val="000000"/>
              </a:solidFill>
              <a:latin typeface="Arial"/>
              <a:ea typeface="Arial"/>
              <a:cs typeface="Arial"/>
              <a:sym typeface="Arial"/>
            </a:endParaRPr>
          </a:p>
        </p:txBody>
      </p:sp>
      <p:cxnSp>
        <p:nvCxnSpPr>
          <p:cNvPr id="117" name="Google Shape;117;g2e214c2a739_0_395"/>
          <p:cNvCxnSpPr>
            <a:stCxn id="118" idx="0"/>
            <a:endCxn id="116" idx="4"/>
          </p:cNvCxnSpPr>
          <p:nvPr/>
        </p:nvCxnSpPr>
        <p:spPr>
          <a:xfrm rot="10800000">
            <a:off x="4383570" y="2227742"/>
            <a:ext cx="103800" cy="180300"/>
          </a:xfrm>
          <a:prstGeom prst="straightConnector1">
            <a:avLst/>
          </a:prstGeom>
          <a:noFill/>
          <a:ln w="9525" cap="flat" cmpd="sng">
            <a:solidFill>
              <a:srgbClr val="594696"/>
            </a:solidFill>
            <a:prstDash val="solid"/>
            <a:miter lim="800000"/>
            <a:headEnd type="none" w="sm" len="sm"/>
            <a:tailEnd type="none" w="sm" len="sm"/>
          </a:ln>
        </p:spPr>
      </p:cxnSp>
      <p:cxnSp>
        <p:nvCxnSpPr>
          <p:cNvPr id="119" name="Google Shape;119;g2e214c2a739_0_395"/>
          <p:cNvCxnSpPr>
            <a:stCxn id="84" idx="2"/>
          </p:cNvCxnSpPr>
          <p:nvPr/>
        </p:nvCxnSpPr>
        <p:spPr>
          <a:xfrm rot="10800000">
            <a:off x="4943818" y="3219378"/>
            <a:ext cx="321600" cy="161700"/>
          </a:xfrm>
          <a:prstGeom prst="straightConnector1">
            <a:avLst/>
          </a:prstGeom>
          <a:noFill/>
          <a:ln w="9525" cap="flat" cmpd="sng">
            <a:solidFill>
              <a:srgbClr val="594696"/>
            </a:solidFill>
            <a:prstDash val="solid"/>
            <a:miter lim="800000"/>
            <a:headEnd type="none" w="sm" len="sm"/>
            <a:tailEnd type="none" w="sm" len="sm"/>
          </a:ln>
        </p:spPr>
      </p:cxnSp>
      <p:sp>
        <p:nvSpPr>
          <p:cNvPr id="118" name="Google Shape;118;g2e214c2a739_0_395"/>
          <p:cNvSpPr/>
          <p:nvPr/>
        </p:nvSpPr>
        <p:spPr>
          <a:xfrm>
            <a:off x="3836370" y="2408042"/>
            <a:ext cx="1302000" cy="1215300"/>
          </a:xfrm>
          <a:prstGeom prst="ellipse">
            <a:avLst/>
          </a:prstGeom>
          <a:solidFill>
            <a:srgbClr val="9485C5"/>
          </a:solidFill>
          <a:ln>
            <a:noFill/>
          </a:ln>
        </p:spPr>
        <p:txBody>
          <a:bodyPr spcFirstLastPara="1" wrap="square" lIns="5700" tIns="5700" rIns="5700" bIns="54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nl-NL" sz="1200" b="1" i="0" u="none" strike="noStrike" cap="none">
                <a:solidFill>
                  <a:schemeClr val="dk1"/>
                </a:solidFill>
                <a:latin typeface="IBM Plex Sans"/>
                <a:ea typeface="IBM Plex Sans"/>
                <a:cs typeface="IBM Plex Sans"/>
                <a:sym typeface="IBM Plex Sans"/>
              </a:rPr>
              <a:t>Sustainable working climate</a:t>
            </a:r>
            <a:endParaRPr sz="1200" b="1" i="0" u="none" strike="noStrike" cap="none">
              <a:solidFill>
                <a:schemeClr val="dk1"/>
              </a:solidFill>
              <a:latin typeface="IBM Plex Sans"/>
              <a:ea typeface="IBM Plex Sans"/>
              <a:cs typeface="IBM Plex Sans"/>
              <a:sym typeface="IBM Plex Sans"/>
            </a:endParaRPr>
          </a:p>
        </p:txBody>
      </p:sp>
      <p:sp>
        <p:nvSpPr>
          <p:cNvPr id="120" name="Google Shape;120;g2e214c2a739_0_395"/>
          <p:cNvSpPr/>
          <p:nvPr/>
        </p:nvSpPr>
        <p:spPr>
          <a:xfrm>
            <a:off x="8616822" y="4025202"/>
            <a:ext cx="1019400" cy="1034700"/>
          </a:xfrm>
          <a:prstGeom prst="ellipse">
            <a:avLst/>
          </a:prstGeom>
          <a:solidFill>
            <a:srgbClr val="82C3C7"/>
          </a:solidFill>
          <a:ln>
            <a:noFill/>
          </a:ln>
        </p:spPr>
        <p:txBody>
          <a:bodyPr spcFirstLastPara="1" wrap="square" lIns="5700" tIns="5700" rIns="5700" bIns="54000" anchor="ctr" anchorCtr="0">
            <a:noAutofit/>
          </a:bodyPr>
          <a:lstStyle/>
          <a:p>
            <a:pPr marL="0" marR="0" lvl="0" indent="0" algn="ctr" rtl="0">
              <a:lnSpc>
                <a:spcPct val="90000"/>
              </a:lnSpc>
              <a:spcBef>
                <a:spcPts val="0"/>
              </a:spcBef>
              <a:spcAft>
                <a:spcPts val="0"/>
              </a:spcAft>
              <a:buClr>
                <a:srgbClr val="000000"/>
              </a:buClr>
              <a:buSzPts val="900"/>
              <a:buFont typeface="Arial"/>
              <a:buNone/>
            </a:pPr>
            <a:endParaRPr sz="900" b="1" i="0" u="none" strike="noStrike" cap="none">
              <a:solidFill>
                <a:schemeClr val="dk1"/>
              </a:solidFill>
              <a:latin typeface="IBM Plex Sans"/>
              <a:ea typeface="IBM Plex Sans"/>
              <a:cs typeface="IBM Plex Sans"/>
              <a:sym typeface="IBM Plex Sans"/>
            </a:endParaRPr>
          </a:p>
          <a:p>
            <a:pPr marL="0" marR="0" lvl="0" indent="0" algn="ctr" rtl="0">
              <a:lnSpc>
                <a:spcPct val="90000"/>
              </a:lnSpc>
              <a:spcBef>
                <a:spcPts val="350"/>
              </a:spcBef>
              <a:spcAft>
                <a:spcPts val="0"/>
              </a:spcAft>
              <a:buClr>
                <a:srgbClr val="000000"/>
              </a:buClr>
              <a:buSzPts val="900"/>
              <a:buFont typeface="Arial"/>
              <a:buNone/>
            </a:pPr>
            <a:r>
              <a:rPr lang="nl-NL" sz="1000" b="1" i="0" u="none" strike="noStrike" cap="none">
                <a:solidFill>
                  <a:schemeClr val="dk1"/>
                </a:solidFill>
                <a:latin typeface="IBM Plex Sans"/>
                <a:ea typeface="IBM Plex Sans"/>
                <a:cs typeface="IBM Plex Sans"/>
                <a:sym typeface="IBM Plex Sans"/>
              </a:rPr>
              <a:t>Ventilation system</a:t>
            </a:r>
            <a:endParaRPr sz="900" b="0" i="0" u="none" strike="noStrike" cap="none">
              <a:solidFill>
                <a:srgbClr val="385623"/>
              </a:solidFill>
              <a:latin typeface="IBM Plex Sans"/>
              <a:ea typeface="IBM Plex Sans"/>
              <a:cs typeface="IBM Plex Sans"/>
              <a:sym typeface="IBM Plex Sans"/>
            </a:endParaRPr>
          </a:p>
        </p:txBody>
      </p:sp>
      <p:cxnSp>
        <p:nvCxnSpPr>
          <p:cNvPr id="121" name="Google Shape;121;g2e214c2a739_0_395"/>
          <p:cNvCxnSpPr>
            <a:stCxn id="86" idx="5"/>
            <a:endCxn id="120" idx="1"/>
          </p:cNvCxnSpPr>
          <p:nvPr/>
        </p:nvCxnSpPr>
        <p:spPr>
          <a:xfrm>
            <a:off x="8673660" y="3849457"/>
            <a:ext cx="92400" cy="327300"/>
          </a:xfrm>
          <a:prstGeom prst="straightConnector1">
            <a:avLst/>
          </a:prstGeom>
          <a:noFill/>
          <a:ln w="9525" cap="flat" cmpd="sng">
            <a:solidFill>
              <a:srgbClr val="594696"/>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8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9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9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0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9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8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02"/>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07"/>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20"/>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6"/>
          <p:cNvSpPr/>
          <p:nvPr/>
        </p:nvSpPr>
        <p:spPr>
          <a:xfrm>
            <a:off x="8233225" y="825237"/>
            <a:ext cx="2226900" cy="2226900"/>
          </a:xfrm>
          <a:prstGeom prst="rect">
            <a:avLst/>
          </a:prstGeom>
          <a:solidFill>
            <a:srgbClr val="DEF0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DM Sans"/>
              <a:ea typeface="DM Sans"/>
              <a:cs typeface="DM Sans"/>
              <a:sym typeface="DM Sans"/>
            </a:endParaRPr>
          </a:p>
        </p:txBody>
      </p:sp>
      <p:sp>
        <p:nvSpPr>
          <p:cNvPr id="127" name="Google Shape;127;p16"/>
          <p:cNvSpPr/>
          <p:nvPr/>
        </p:nvSpPr>
        <p:spPr>
          <a:xfrm>
            <a:off x="5961287" y="826300"/>
            <a:ext cx="2226900" cy="2226900"/>
          </a:xfrm>
          <a:prstGeom prst="rect">
            <a:avLst/>
          </a:prstGeom>
          <a:solidFill>
            <a:srgbClr val="DEF0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DM Sans"/>
              <a:ea typeface="DM Sans"/>
              <a:cs typeface="DM Sans"/>
              <a:sym typeface="DM Sans"/>
            </a:endParaRPr>
          </a:p>
        </p:txBody>
      </p:sp>
      <p:sp>
        <p:nvSpPr>
          <p:cNvPr id="128" name="Google Shape;128;p16"/>
          <p:cNvSpPr/>
          <p:nvPr/>
        </p:nvSpPr>
        <p:spPr>
          <a:xfrm>
            <a:off x="5948719" y="3103663"/>
            <a:ext cx="2226900" cy="2226900"/>
          </a:xfrm>
          <a:prstGeom prst="rect">
            <a:avLst/>
          </a:prstGeom>
          <a:solidFill>
            <a:srgbClr val="F0D4C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DM Sans"/>
              <a:ea typeface="DM Sans"/>
              <a:cs typeface="DM Sans"/>
              <a:sym typeface="DM Sans"/>
            </a:endParaRPr>
          </a:p>
        </p:txBody>
      </p:sp>
      <p:sp>
        <p:nvSpPr>
          <p:cNvPr id="129" name="Google Shape;129;p16"/>
          <p:cNvSpPr/>
          <p:nvPr/>
        </p:nvSpPr>
        <p:spPr>
          <a:xfrm>
            <a:off x="8233225" y="3109913"/>
            <a:ext cx="2226900" cy="2226900"/>
          </a:xfrm>
          <a:prstGeom prst="rect">
            <a:avLst/>
          </a:prstGeom>
          <a:solidFill>
            <a:srgbClr val="DEF0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DM Sans"/>
              <a:ea typeface="DM Sans"/>
              <a:cs typeface="DM Sans"/>
              <a:sym typeface="DM Sans"/>
            </a:endParaRPr>
          </a:p>
        </p:txBody>
      </p:sp>
      <p:sp>
        <p:nvSpPr>
          <p:cNvPr id="130" name="Google Shape;130;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SzPts val="1200"/>
              <a:buFont typeface="Arial"/>
              <a:buNone/>
            </a:pPr>
            <a:fld id="{00000000-1234-1234-1234-123412341234}" type="slidenum">
              <a:rPr lang="nl-NL"/>
              <a:t>9</a:t>
            </a:fld>
            <a:endParaRPr/>
          </a:p>
        </p:txBody>
      </p:sp>
      <p:grpSp>
        <p:nvGrpSpPr>
          <p:cNvPr id="131" name="Google Shape;131;p16"/>
          <p:cNvGrpSpPr/>
          <p:nvPr/>
        </p:nvGrpSpPr>
        <p:grpSpPr>
          <a:xfrm>
            <a:off x="4730557" y="810017"/>
            <a:ext cx="5774806" cy="4896845"/>
            <a:chOff x="4017437" y="3340244"/>
            <a:chExt cx="3454038" cy="2928910"/>
          </a:xfrm>
        </p:grpSpPr>
        <p:grpSp>
          <p:nvGrpSpPr>
            <p:cNvPr id="132" name="Google Shape;132;p16"/>
            <p:cNvGrpSpPr/>
            <p:nvPr/>
          </p:nvGrpSpPr>
          <p:grpSpPr>
            <a:xfrm>
              <a:off x="4746000" y="3347933"/>
              <a:ext cx="2700000" cy="2700000"/>
              <a:chOff x="4746000" y="3429000"/>
              <a:chExt cx="2700000" cy="2700000"/>
            </a:xfrm>
          </p:grpSpPr>
          <p:cxnSp>
            <p:nvCxnSpPr>
              <p:cNvPr id="133" name="Google Shape;133;p16"/>
              <p:cNvCxnSpPr/>
              <p:nvPr/>
            </p:nvCxnSpPr>
            <p:spPr>
              <a:xfrm>
                <a:off x="6096000" y="3429000"/>
                <a:ext cx="0" cy="2700000"/>
              </a:xfrm>
              <a:prstGeom prst="straightConnector1">
                <a:avLst/>
              </a:prstGeom>
              <a:noFill/>
              <a:ln w="57150" cap="flat" cmpd="sng">
                <a:solidFill>
                  <a:srgbClr val="003741"/>
                </a:solidFill>
                <a:prstDash val="solid"/>
                <a:miter lim="800000"/>
                <a:headEnd type="none" w="sm" len="sm"/>
                <a:tailEnd type="none" w="sm" len="sm"/>
              </a:ln>
            </p:spPr>
          </p:cxnSp>
          <p:cxnSp>
            <p:nvCxnSpPr>
              <p:cNvPr id="134" name="Google Shape;134;p16"/>
              <p:cNvCxnSpPr/>
              <p:nvPr/>
            </p:nvCxnSpPr>
            <p:spPr>
              <a:xfrm>
                <a:off x="4746000" y="4779000"/>
                <a:ext cx="2700000" cy="0"/>
              </a:xfrm>
              <a:prstGeom prst="straightConnector1">
                <a:avLst/>
              </a:prstGeom>
              <a:noFill/>
              <a:ln w="57150" cap="flat" cmpd="sng">
                <a:solidFill>
                  <a:srgbClr val="003741"/>
                </a:solidFill>
                <a:prstDash val="solid"/>
                <a:miter lim="800000"/>
                <a:headEnd type="none" w="sm" len="sm"/>
                <a:tailEnd type="none" w="sm" len="sm"/>
              </a:ln>
            </p:spPr>
          </p:cxnSp>
        </p:grpSp>
        <p:sp>
          <p:nvSpPr>
            <p:cNvPr id="135" name="Google Shape;135;p16"/>
            <p:cNvSpPr txBox="1"/>
            <p:nvPr/>
          </p:nvSpPr>
          <p:spPr>
            <a:xfrm>
              <a:off x="4017437" y="4591821"/>
              <a:ext cx="750900" cy="2394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nl-NL" sz="2000" b="1" i="0" u="none" strike="noStrike" cap="none">
                  <a:solidFill>
                    <a:srgbClr val="499989"/>
                  </a:solidFill>
                  <a:latin typeface="DM Sans"/>
                  <a:ea typeface="DM Sans"/>
                  <a:cs typeface="DM Sans"/>
                  <a:sym typeface="DM Sans"/>
                </a:rPr>
                <a:t>impact</a:t>
              </a:r>
              <a:endParaRPr sz="1467" b="0" i="0" u="none" strike="noStrike" cap="none">
                <a:solidFill>
                  <a:schemeClr val="dk1"/>
                </a:solidFill>
                <a:latin typeface="Calibri"/>
                <a:ea typeface="Calibri"/>
                <a:cs typeface="Calibri"/>
                <a:sym typeface="Calibri"/>
              </a:endParaRPr>
            </a:p>
          </p:txBody>
        </p:sp>
        <p:sp>
          <p:nvSpPr>
            <p:cNvPr id="136" name="Google Shape;136;p16"/>
            <p:cNvSpPr txBox="1"/>
            <p:nvPr/>
          </p:nvSpPr>
          <p:spPr>
            <a:xfrm>
              <a:off x="5581118" y="6029754"/>
              <a:ext cx="1122000" cy="239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nl-NL" sz="2000" b="1" i="0" u="none" strike="noStrike" cap="none">
                  <a:solidFill>
                    <a:srgbClr val="E87F52"/>
                  </a:solidFill>
                  <a:latin typeface="DM Sans"/>
                  <a:ea typeface="DM Sans"/>
                  <a:cs typeface="DM Sans"/>
                  <a:sym typeface="DM Sans"/>
                </a:rPr>
                <a:t>feasibility</a:t>
              </a:r>
              <a:endParaRPr sz="1467" b="0" i="0" u="none" strike="noStrike" cap="none">
                <a:solidFill>
                  <a:schemeClr val="dk1"/>
                </a:solidFill>
                <a:latin typeface="Calibri"/>
                <a:ea typeface="Calibri"/>
                <a:cs typeface="Calibri"/>
                <a:sym typeface="Calibri"/>
              </a:endParaRPr>
            </a:p>
          </p:txBody>
        </p:sp>
        <p:sp>
          <p:nvSpPr>
            <p:cNvPr id="137" name="Google Shape;137;p16"/>
            <p:cNvSpPr txBox="1"/>
            <p:nvPr/>
          </p:nvSpPr>
          <p:spPr>
            <a:xfrm>
              <a:off x="4720908" y="4429444"/>
              <a:ext cx="396300" cy="239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nl-NL" sz="2000" b="0" i="0" u="none" strike="noStrike" cap="none">
                  <a:solidFill>
                    <a:srgbClr val="499989"/>
                  </a:solidFill>
                  <a:latin typeface="DM Sans"/>
                  <a:ea typeface="DM Sans"/>
                  <a:cs typeface="DM Sans"/>
                  <a:sym typeface="DM Sans"/>
                </a:rPr>
                <a:t>low</a:t>
              </a:r>
              <a:endParaRPr sz="1467" b="0" i="0" u="none" strike="noStrike" cap="none">
                <a:solidFill>
                  <a:schemeClr val="dk1"/>
                </a:solidFill>
                <a:latin typeface="Calibri"/>
                <a:ea typeface="Calibri"/>
                <a:cs typeface="Calibri"/>
                <a:sym typeface="Calibri"/>
              </a:endParaRPr>
            </a:p>
          </p:txBody>
        </p:sp>
        <p:sp>
          <p:nvSpPr>
            <p:cNvPr id="138" name="Google Shape;138;p16"/>
            <p:cNvSpPr txBox="1"/>
            <p:nvPr/>
          </p:nvSpPr>
          <p:spPr>
            <a:xfrm>
              <a:off x="7006175" y="4428173"/>
              <a:ext cx="465300" cy="239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nl-NL" sz="2000" b="0" i="0" u="none" strike="noStrike" cap="none">
                  <a:solidFill>
                    <a:srgbClr val="499989"/>
                  </a:solidFill>
                  <a:latin typeface="DM Sans"/>
                  <a:ea typeface="DM Sans"/>
                  <a:cs typeface="DM Sans"/>
                  <a:sym typeface="DM Sans"/>
                </a:rPr>
                <a:t>high</a:t>
              </a:r>
              <a:endParaRPr sz="1467" b="0" i="0" u="none" strike="noStrike" cap="none">
                <a:solidFill>
                  <a:schemeClr val="dk1"/>
                </a:solidFill>
                <a:latin typeface="Calibri"/>
                <a:ea typeface="Calibri"/>
                <a:cs typeface="Calibri"/>
                <a:sym typeface="Calibri"/>
              </a:endParaRPr>
            </a:p>
          </p:txBody>
        </p:sp>
        <p:sp>
          <p:nvSpPr>
            <p:cNvPr id="139" name="Google Shape;139;p16"/>
            <p:cNvSpPr txBox="1"/>
            <p:nvPr/>
          </p:nvSpPr>
          <p:spPr>
            <a:xfrm>
              <a:off x="6067044" y="5797582"/>
              <a:ext cx="396300" cy="239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nl-NL" sz="2000" b="0" i="0" u="none" strike="noStrike" cap="none">
                  <a:solidFill>
                    <a:srgbClr val="E87F52"/>
                  </a:solidFill>
                  <a:latin typeface="DM Sans"/>
                  <a:ea typeface="DM Sans"/>
                  <a:cs typeface="DM Sans"/>
                  <a:sym typeface="DM Sans"/>
                </a:rPr>
                <a:t>low</a:t>
              </a:r>
              <a:endParaRPr sz="1467" b="0" i="0" u="none" strike="noStrike" cap="none">
                <a:solidFill>
                  <a:schemeClr val="dk1"/>
                </a:solidFill>
                <a:latin typeface="Calibri"/>
                <a:ea typeface="Calibri"/>
                <a:cs typeface="Calibri"/>
                <a:sym typeface="Calibri"/>
              </a:endParaRPr>
            </a:p>
          </p:txBody>
        </p:sp>
        <p:sp>
          <p:nvSpPr>
            <p:cNvPr id="140" name="Google Shape;140;p16"/>
            <p:cNvSpPr txBox="1"/>
            <p:nvPr/>
          </p:nvSpPr>
          <p:spPr>
            <a:xfrm>
              <a:off x="6067044" y="3340244"/>
              <a:ext cx="465300" cy="239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nl-NL" sz="2000" b="0" i="0" u="none" strike="noStrike" cap="none">
                  <a:solidFill>
                    <a:srgbClr val="E87F52"/>
                  </a:solidFill>
                  <a:latin typeface="DM Sans"/>
                  <a:ea typeface="DM Sans"/>
                  <a:cs typeface="DM Sans"/>
                  <a:sym typeface="DM Sans"/>
                </a:rPr>
                <a:t>high</a:t>
              </a:r>
              <a:endParaRPr sz="1467" b="0" i="0" u="none" strike="noStrike" cap="none">
                <a:solidFill>
                  <a:schemeClr val="dk1"/>
                </a:solidFill>
                <a:latin typeface="Calibri"/>
                <a:ea typeface="Calibri"/>
                <a:cs typeface="Calibri"/>
                <a:sym typeface="Calibri"/>
              </a:endParaRPr>
            </a:p>
          </p:txBody>
        </p:sp>
      </p:grpSp>
      <p:sp>
        <p:nvSpPr>
          <p:cNvPr id="141" name="Google Shape;141;p16"/>
          <p:cNvSpPr txBox="1"/>
          <p:nvPr/>
        </p:nvSpPr>
        <p:spPr>
          <a:xfrm>
            <a:off x="3902149" y="5597235"/>
            <a:ext cx="3015000" cy="769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67"/>
              <a:buFont typeface="Arial"/>
              <a:buNone/>
            </a:pPr>
            <a:r>
              <a:rPr lang="nl-NL" sz="1467" b="0" i="0" u="none" strike="noStrike" cap="none">
                <a:solidFill>
                  <a:schemeClr val="dk1"/>
                </a:solidFill>
                <a:latin typeface="DM Sans"/>
                <a:ea typeface="DM Sans"/>
                <a:cs typeface="DM Sans"/>
                <a:sym typeface="DM Sans"/>
              </a:rPr>
              <a:t>Can I carry it out with the Green Team, or do I need extra people and/or money?</a:t>
            </a:r>
            <a:endParaRPr sz="1067" b="0" i="0" u="none" strike="noStrike" cap="none">
              <a:solidFill>
                <a:schemeClr val="dk1"/>
              </a:solidFill>
              <a:latin typeface="Calibri"/>
              <a:ea typeface="Calibri"/>
              <a:cs typeface="Calibri"/>
              <a:sym typeface="Calibri"/>
            </a:endParaRPr>
          </a:p>
        </p:txBody>
      </p:sp>
      <p:sp>
        <p:nvSpPr>
          <p:cNvPr id="142" name="Google Shape;142;p16"/>
          <p:cNvSpPr txBox="1"/>
          <p:nvPr/>
        </p:nvSpPr>
        <p:spPr>
          <a:xfrm>
            <a:off x="1782662" y="3308320"/>
            <a:ext cx="3300300" cy="543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67"/>
              <a:buFont typeface="Arial"/>
              <a:buNone/>
            </a:pPr>
            <a:r>
              <a:rPr lang="nl-NL" sz="1467" b="0" i="0" u="none" strike="noStrike" cap="none">
                <a:solidFill>
                  <a:schemeClr val="dk1"/>
                </a:solidFill>
                <a:latin typeface="DM Sans"/>
                <a:ea typeface="DM Sans"/>
                <a:cs typeface="DM Sans"/>
                <a:sym typeface="DM Sans"/>
              </a:rPr>
              <a:t>How does it contribute to CO2 reduction / policy?</a:t>
            </a:r>
            <a:endParaRPr sz="1067" b="0" i="0" u="none" strike="noStrike" cap="none">
              <a:solidFill>
                <a:schemeClr val="dk1"/>
              </a:solidFill>
              <a:latin typeface="Calibri"/>
              <a:ea typeface="Calibri"/>
              <a:cs typeface="Calibri"/>
              <a:sym typeface="Calibri"/>
            </a:endParaRPr>
          </a:p>
        </p:txBody>
      </p:sp>
      <p:sp>
        <p:nvSpPr>
          <p:cNvPr id="143" name="Google Shape;143;p16"/>
          <p:cNvSpPr/>
          <p:nvPr/>
        </p:nvSpPr>
        <p:spPr>
          <a:xfrm rot="-10451546">
            <a:off x="4889721" y="3188367"/>
            <a:ext cx="687830" cy="687830"/>
          </a:xfrm>
          <a:prstGeom prst="bentArrow">
            <a:avLst>
              <a:gd name="adj1" fmla="val 3598"/>
              <a:gd name="adj2" fmla="val 9569"/>
              <a:gd name="adj3" fmla="val 18676"/>
              <a:gd name="adj4" fmla="val 81324"/>
            </a:avLst>
          </a:prstGeom>
          <a:solidFill>
            <a:srgbClr val="E87F52"/>
          </a:solidFill>
          <a:ln w="12700" cap="flat" cmpd="sng">
            <a:solidFill>
              <a:srgbClr val="E87F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chemeClr val="dk1"/>
              </a:solidFill>
              <a:latin typeface="Calibri"/>
              <a:ea typeface="Calibri"/>
              <a:cs typeface="Calibri"/>
              <a:sym typeface="Calibri"/>
            </a:endParaRPr>
          </a:p>
        </p:txBody>
      </p:sp>
      <p:sp>
        <p:nvSpPr>
          <p:cNvPr id="144" name="Google Shape;144;p16"/>
          <p:cNvSpPr/>
          <p:nvPr/>
        </p:nvSpPr>
        <p:spPr>
          <a:xfrm rot="-10451546">
            <a:off x="6855821" y="5638167"/>
            <a:ext cx="687830" cy="687830"/>
          </a:xfrm>
          <a:prstGeom prst="bentArrow">
            <a:avLst>
              <a:gd name="adj1" fmla="val 3598"/>
              <a:gd name="adj2" fmla="val 9569"/>
              <a:gd name="adj3" fmla="val 18676"/>
              <a:gd name="adj4" fmla="val 81324"/>
            </a:avLst>
          </a:prstGeom>
          <a:solidFill>
            <a:srgbClr val="E87F52"/>
          </a:solidFill>
          <a:ln w="12700" cap="flat" cmpd="sng">
            <a:solidFill>
              <a:srgbClr val="E87F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chemeClr val="dk1"/>
              </a:solidFill>
              <a:latin typeface="Calibri"/>
              <a:ea typeface="Calibri"/>
              <a:cs typeface="Calibri"/>
              <a:sym typeface="Calibri"/>
            </a:endParaRPr>
          </a:p>
        </p:txBody>
      </p:sp>
      <p:sp>
        <p:nvSpPr>
          <p:cNvPr id="145" name="Google Shape;145;p16"/>
          <p:cNvSpPr txBox="1"/>
          <p:nvPr/>
        </p:nvSpPr>
        <p:spPr>
          <a:xfrm>
            <a:off x="835690" y="1770739"/>
            <a:ext cx="39126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nl-NL" sz="2000" b="1" i="0" u="none" strike="noStrike" cap="none">
                <a:solidFill>
                  <a:srgbClr val="351C75"/>
                </a:solidFill>
                <a:latin typeface="DM Sans"/>
                <a:ea typeface="DM Sans"/>
                <a:cs typeface="DM Sans"/>
                <a:sym typeface="DM Sans"/>
              </a:rPr>
              <a:t>Determining your focus using the impact: feasibility matrix</a:t>
            </a:r>
            <a:endParaRPr sz="900" b="1" i="0" u="none" strike="noStrike" cap="none">
              <a:solidFill>
                <a:srgbClr val="351C75"/>
              </a:solidFill>
              <a:latin typeface="DM Sans"/>
              <a:ea typeface="DM Sans"/>
              <a:cs typeface="DM Sans"/>
              <a:sym typeface="DM Sans"/>
            </a:endParaRPr>
          </a:p>
        </p:txBody>
      </p:sp>
      <p:sp>
        <p:nvSpPr>
          <p:cNvPr id="146" name="Google Shape;146;p16"/>
          <p:cNvSpPr/>
          <p:nvPr/>
        </p:nvSpPr>
        <p:spPr>
          <a:xfrm>
            <a:off x="8250853" y="2760591"/>
            <a:ext cx="285900" cy="285900"/>
          </a:xfrm>
          <a:prstGeom prst="roundRect">
            <a:avLst>
              <a:gd name="adj" fmla="val 16667"/>
            </a:avLst>
          </a:prstGeom>
          <a:noFill/>
          <a:ln w="28575" cap="flat" cmpd="sng">
            <a:solidFill>
              <a:srgbClr val="E87F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nl-NL" sz="1200" b="0" i="0" u="none" strike="noStrike" cap="none">
                <a:solidFill>
                  <a:schemeClr val="dk1"/>
                </a:solidFill>
                <a:latin typeface="DM Sans"/>
                <a:ea typeface="DM Sans"/>
                <a:cs typeface="DM Sans"/>
                <a:sym typeface="DM Sans"/>
              </a:rPr>
              <a:t>1</a:t>
            </a:r>
            <a:endParaRPr sz="1400" b="0" i="0" u="none" strike="noStrike" cap="none">
              <a:solidFill>
                <a:srgbClr val="000000"/>
              </a:solidFill>
              <a:latin typeface="Arial"/>
              <a:ea typeface="Arial"/>
              <a:cs typeface="Arial"/>
              <a:sym typeface="Arial"/>
            </a:endParaRPr>
          </a:p>
        </p:txBody>
      </p:sp>
      <p:sp>
        <p:nvSpPr>
          <p:cNvPr id="147" name="Google Shape;147;p16"/>
          <p:cNvSpPr/>
          <p:nvPr/>
        </p:nvSpPr>
        <p:spPr>
          <a:xfrm>
            <a:off x="7884419" y="2758946"/>
            <a:ext cx="285900" cy="285900"/>
          </a:xfrm>
          <a:prstGeom prst="roundRect">
            <a:avLst>
              <a:gd name="adj" fmla="val 16667"/>
            </a:avLst>
          </a:prstGeom>
          <a:noFill/>
          <a:ln w="28575" cap="flat" cmpd="sng">
            <a:solidFill>
              <a:srgbClr val="E87F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nl-NL" sz="1200" b="0" i="0" u="none" strike="noStrike" cap="none">
                <a:solidFill>
                  <a:schemeClr val="dk1"/>
                </a:solidFill>
                <a:latin typeface="DM Sans"/>
                <a:ea typeface="DM Sans"/>
                <a:cs typeface="DM Sans"/>
                <a:sym typeface="DM Sans"/>
              </a:rPr>
              <a:t>2</a:t>
            </a:r>
            <a:endParaRPr sz="1400" b="0" i="0" u="none" strike="noStrike" cap="none">
              <a:solidFill>
                <a:srgbClr val="000000"/>
              </a:solidFill>
              <a:latin typeface="Arial"/>
              <a:ea typeface="Arial"/>
              <a:cs typeface="Arial"/>
              <a:sym typeface="Arial"/>
            </a:endParaRPr>
          </a:p>
        </p:txBody>
      </p:sp>
      <p:sp>
        <p:nvSpPr>
          <p:cNvPr id="148" name="Google Shape;148;p16"/>
          <p:cNvSpPr/>
          <p:nvPr/>
        </p:nvSpPr>
        <p:spPr>
          <a:xfrm>
            <a:off x="8253295" y="3117945"/>
            <a:ext cx="285900" cy="285900"/>
          </a:xfrm>
          <a:prstGeom prst="roundRect">
            <a:avLst>
              <a:gd name="adj" fmla="val 16667"/>
            </a:avLst>
          </a:prstGeom>
          <a:noFill/>
          <a:ln w="28575" cap="flat" cmpd="sng">
            <a:solidFill>
              <a:srgbClr val="E87F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nl-NL" sz="1200" b="0" i="0" u="none" strike="noStrike" cap="none">
                <a:solidFill>
                  <a:schemeClr val="dk1"/>
                </a:solidFill>
                <a:latin typeface="DM Sans"/>
                <a:ea typeface="DM Sans"/>
                <a:cs typeface="DM Sans"/>
                <a:sym typeface="DM Sans"/>
              </a:rPr>
              <a:t>3</a:t>
            </a:r>
            <a:endParaRPr sz="1400" b="0" i="0" u="none" strike="noStrike" cap="none">
              <a:solidFill>
                <a:srgbClr val="000000"/>
              </a:solidFill>
              <a:latin typeface="Arial"/>
              <a:ea typeface="Arial"/>
              <a:cs typeface="Arial"/>
              <a:sym typeface="Arial"/>
            </a:endParaRPr>
          </a:p>
        </p:txBody>
      </p:sp>
      <p:sp>
        <p:nvSpPr>
          <p:cNvPr id="149" name="Google Shape;149;p16"/>
          <p:cNvSpPr/>
          <p:nvPr/>
        </p:nvSpPr>
        <p:spPr>
          <a:xfrm>
            <a:off x="7884781" y="3120663"/>
            <a:ext cx="285900" cy="285900"/>
          </a:xfrm>
          <a:prstGeom prst="roundRect">
            <a:avLst>
              <a:gd name="adj" fmla="val 16667"/>
            </a:avLst>
          </a:prstGeom>
          <a:noFill/>
          <a:ln w="28575" cap="flat" cmpd="sng">
            <a:solidFill>
              <a:srgbClr val="E87F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nl-NL" sz="1200" b="0" i="0" u="none" strike="noStrike" cap="none">
                <a:solidFill>
                  <a:schemeClr val="dk1"/>
                </a:solidFill>
                <a:latin typeface="DM Sans"/>
                <a:ea typeface="DM Sans"/>
                <a:cs typeface="DM Sans"/>
                <a:sym typeface="DM Sans"/>
              </a:rPr>
              <a:t>4</a:t>
            </a:r>
            <a:endParaRPr sz="1400" b="0" i="0" u="none" strike="noStrike" cap="none">
              <a:solidFill>
                <a:srgbClr val="000000"/>
              </a:solidFill>
              <a:latin typeface="Arial"/>
              <a:ea typeface="Arial"/>
              <a:cs typeface="Arial"/>
              <a:sym typeface="Arial"/>
            </a:endParaRPr>
          </a:p>
        </p:txBody>
      </p:sp>
      <p:grpSp>
        <p:nvGrpSpPr>
          <p:cNvPr id="150" name="Google Shape;150;p16"/>
          <p:cNvGrpSpPr/>
          <p:nvPr/>
        </p:nvGrpSpPr>
        <p:grpSpPr>
          <a:xfrm>
            <a:off x="357978" y="4758113"/>
            <a:ext cx="2434288" cy="1273198"/>
            <a:chOff x="321289" y="4217107"/>
            <a:chExt cx="2434288" cy="1273198"/>
          </a:xfrm>
        </p:grpSpPr>
        <p:sp>
          <p:nvSpPr>
            <p:cNvPr id="151" name="Google Shape;151;p16"/>
            <p:cNvSpPr/>
            <p:nvPr/>
          </p:nvSpPr>
          <p:spPr>
            <a:xfrm>
              <a:off x="321289" y="4217107"/>
              <a:ext cx="285900" cy="285900"/>
            </a:xfrm>
            <a:prstGeom prst="roundRect">
              <a:avLst>
                <a:gd name="adj" fmla="val 16667"/>
              </a:avLst>
            </a:prstGeom>
            <a:noFill/>
            <a:ln w="28575" cap="flat" cmpd="sng">
              <a:solidFill>
                <a:srgbClr val="E87F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nl-NL" sz="1200" b="0" i="0" u="none" strike="noStrike" cap="none">
                  <a:solidFill>
                    <a:schemeClr val="dk1"/>
                  </a:solidFill>
                  <a:latin typeface="DM Sans"/>
                  <a:ea typeface="DM Sans"/>
                  <a:cs typeface="DM Sans"/>
                  <a:sym typeface="DM Sans"/>
                </a:rPr>
                <a:t>1</a:t>
              </a:r>
              <a:endParaRPr sz="1400" b="0" i="0" u="none" strike="noStrike" cap="none">
                <a:solidFill>
                  <a:srgbClr val="000000"/>
                </a:solidFill>
                <a:latin typeface="Arial"/>
                <a:ea typeface="Arial"/>
                <a:cs typeface="Arial"/>
                <a:sym typeface="Arial"/>
              </a:endParaRPr>
            </a:p>
          </p:txBody>
        </p:sp>
        <p:sp>
          <p:nvSpPr>
            <p:cNvPr id="152" name="Google Shape;152;p16"/>
            <p:cNvSpPr/>
            <p:nvPr/>
          </p:nvSpPr>
          <p:spPr>
            <a:xfrm>
              <a:off x="321289" y="4544132"/>
              <a:ext cx="285900" cy="285900"/>
            </a:xfrm>
            <a:prstGeom prst="roundRect">
              <a:avLst>
                <a:gd name="adj" fmla="val 16667"/>
              </a:avLst>
            </a:prstGeom>
            <a:noFill/>
            <a:ln w="28575" cap="flat" cmpd="sng">
              <a:solidFill>
                <a:srgbClr val="E87F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nl-NL" sz="1200" b="0" i="0" u="none" strike="noStrike" cap="none">
                  <a:solidFill>
                    <a:schemeClr val="dk1"/>
                  </a:solidFill>
                  <a:latin typeface="DM Sans"/>
                  <a:ea typeface="DM Sans"/>
                  <a:cs typeface="DM Sans"/>
                  <a:sym typeface="DM Sans"/>
                </a:rPr>
                <a:t>2</a:t>
              </a:r>
              <a:endParaRPr sz="1400" b="0" i="0" u="none" strike="noStrike" cap="none">
                <a:solidFill>
                  <a:srgbClr val="000000"/>
                </a:solidFill>
                <a:latin typeface="Arial"/>
                <a:ea typeface="Arial"/>
                <a:cs typeface="Arial"/>
                <a:sym typeface="Arial"/>
              </a:endParaRPr>
            </a:p>
          </p:txBody>
        </p:sp>
        <p:sp>
          <p:nvSpPr>
            <p:cNvPr id="153" name="Google Shape;153;p16"/>
            <p:cNvSpPr/>
            <p:nvPr/>
          </p:nvSpPr>
          <p:spPr>
            <a:xfrm>
              <a:off x="321289" y="4871157"/>
              <a:ext cx="285900" cy="285900"/>
            </a:xfrm>
            <a:prstGeom prst="roundRect">
              <a:avLst>
                <a:gd name="adj" fmla="val 16667"/>
              </a:avLst>
            </a:prstGeom>
            <a:noFill/>
            <a:ln w="28575" cap="flat" cmpd="sng">
              <a:solidFill>
                <a:srgbClr val="E87F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nl-NL" sz="1200" b="0" i="0" u="none" strike="noStrike" cap="none">
                  <a:solidFill>
                    <a:schemeClr val="dk1"/>
                  </a:solidFill>
                  <a:latin typeface="DM Sans"/>
                  <a:ea typeface="DM Sans"/>
                  <a:cs typeface="DM Sans"/>
                  <a:sym typeface="DM Sans"/>
                </a:rPr>
                <a:t>3</a:t>
              </a:r>
              <a:endParaRPr sz="1400" b="0" i="0" u="none" strike="noStrike" cap="none">
                <a:solidFill>
                  <a:srgbClr val="000000"/>
                </a:solidFill>
                <a:latin typeface="Arial"/>
                <a:ea typeface="Arial"/>
                <a:cs typeface="Arial"/>
                <a:sym typeface="Arial"/>
              </a:endParaRPr>
            </a:p>
          </p:txBody>
        </p:sp>
        <p:sp>
          <p:nvSpPr>
            <p:cNvPr id="154" name="Google Shape;154;p16"/>
            <p:cNvSpPr/>
            <p:nvPr/>
          </p:nvSpPr>
          <p:spPr>
            <a:xfrm>
              <a:off x="321289" y="5198182"/>
              <a:ext cx="285900" cy="285900"/>
            </a:xfrm>
            <a:prstGeom prst="roundRect">
              <a:avLst>
                <a:gd name="adj" fmla="val 16667"/>
              </a:avLst>
            </a:prstGeom>
            <a:noFill/>
            <a:ln w="28575" cap="flat" cmpd="sng">
              <a:solidFill>
                <a:srgbClr val="E87F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nl-NL" sz="1200" b="0" i="0" u="none" strike="noStrike" cap="none">
                  <a:solidFill>
                    <a:schemeClr val="dk1"/>
                  </a:solidFill>
                  <a:latin typeface="DM Sans"/>
                  <a:ea typeface="DM Sans"/>
                  <a:cs typeface="DM Sans"/>
                  <a:sym typeface="DM Sans"/>
                </a:rPr>
                <a:t>4</a:t>
              </a:r>
              <a:endParaRPr sz="1400" b="0" i="0" u="none" strike="noStrike" cap="none">
                <a:solidFill>
                  <a:srgbClr val="000000"/>
                </a:solidFill>
                <a:latin typeface="Arial"/>
                <a:ea typeface="Arial"/>
                <a:cs typeface="Arial"/>
                <a:sym typeface="Arial"/>
              </a:endParaRPr>
            </a:p>
          </p:txBody>
        </p:sp>
        <p:sp>
          <p:nvSpPr>
            <p:cNvPr id="155" name="Google Shape;155;p16"/>
            <p:cNvSpPr txBox="1"/>
            <p:nvPr/>
          </p:nvSpPr>
          <p:spPr>
            <a:xfrm>
              <a:off x="607277" y="4227042"/>
              <a:ext cx="21276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NL" sz="1400" b="0" i="0" u="none" strike="noStrike" cap="none">
                  <a:solidFill>
                    <a:schemeClr val="dk1"/>
                  </a:solidFill>
                  <a:latin typeface="DM Sans"/>
                  <a:ea typeface="DM Sans"/>
                  <a:cs typeface="DM Sans"/>
                  <a:sym typeface="DM Sans"/>
                </a:rPr>
                <a:t>Beginning Green Team</a:t>
              </a:r>
              <a:endParaRPr sz="1400" b="0" i="0" u="none" strike="noStrike" cap="none">
                <a:solidFill>
                  <a:srgbClr val="000000"/>
                </a:solidFill>
                <a:latin typeface="Arial"/>
                <a:ea typeface="Arial"/>
                <a:cs typeface="Arial"/>
                <a:sym typeface="Arial"/>
              </a:endParaRPr>
            </a:p>
          </p:txBody>
        </p:sp>
        <p:sp>
          <p:nvSpPr>
            <p:cNvPr id="156" name="Google Shape;156;p16"/>
            <p:cNvSpPr txBox="1"/>
            <p:nvPr/>
          </p:nvSpPr>
          <p:spPr>
            <a:xfrm>
              <a:off x="607277" y="4531643"/>
              <a:ext cx="21276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NL" sz="1400" b="0" i="0" u="none" strike="noStrike" cap="none">
                  <a:solidFill>
                    <a:schemeClr val="dk1"/>
                  </a:solidFill>
                  <a:latin typeface="DM Sans"/>
                  <a:ea typeface="DM Sans"/>
                  <a:cs typeface="DM Sans"/>
                  <a:sym typeface="DM Sans"/>
                </a:rPr>
                <a:t>Beginning Green Team</a:t>
              </a:r>
              <a:endParaRPr sz="1400" b="0" i="0" u="none" strike="noStrike" cap="none">
                <a:solidFill>
                  <a:srgbClr val="000000"/>
                </a:solidFill>
                <a:latin typeface="Arial"/>
                <a:ea typeface="Arial"/>
                <a:cs typeface="Arial"/>
                <a:sym typeface="Arial"/>
              </a:endParaRPr>
            </a:p>
          </p:txBody>
        </p:sp>
        <p:sp>
          <p:nvSpPr>
            <p:cNvPr id="157" name="Google Shape;157;p16"/>
            <p:cNvSpPr txBox="1"/>
            <p:nvPr/>
          </p:nvSpPr>
          <p:spPr>
            <a:xfrm>
              <a:off x="607277" y="4857074"/>
              <a:ext cx="2148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NL" sz="1400" b="0" i="0" u="none" strike="noStrike" cap="none">
                  <a:solidFill>
                    <a:schemeClr val="dk1"/>
                  </a:solidFill>
                  <a:latin typeface="DM Sans"/>
                  <a:ea typeface="DM Sans"/>
                  <a:cs typeface="DM Sans"/>
                  <a:sym typeface="DM Sans"/>
                </a:rPr>
                <a:t>Advanced Green Team</a:t>
              </a:r>
              <a:endParaRPr sz="1400" b="0" i="0" u="none" strike="noStrike" cap="none">
                <a:solidFill>
                  <a:srgbClr val="000000"/>
                </a:solidFill>
                <a:latin typeface="Arial"/>
                <a:ea typeface="Arial"/>
                <a:cs typeface="Arial"/>
                <a:sym typeface="Arial"/>
              </a:endParaRPr>
            </a:p>
          </p:txBody>
        </p:sp>
        <p:sp>
          <p:nvSpPr>
            <p:cNvPr id="158" name="Google Shape;158;p16"/>
            <p:cNvSpPr txBox="1"/>
            <p:nvPr/>
          </p:nvSpPr>
          <p:spPr>
            <a:xfrm>
              <a:off x="607277" y="5182505"/>
              <a:ext cx="1685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NL" sz="1400" b="0" i="0" u="none" strike="noStrike" cap="none">
                  <a:solidFill>
                    <a:schemeClr val="dk1"/>
                  </a:solidFill>
                  <a:latin typeface="DM Sans"/>
                  <a:ea typeface="DM Sans"/>
                  <a:cs typeface="DM Sans"/>
                  <a:sym typeface="DM Sans"/>
                </a:rPr>
                <a:t>Don’t start</a:t>
              </a:r>
              <a:endParaRPr sz="1400" b="0" i="0" u="none" strike="noStrike" cap="none">
                <a:solidFill>
                  <a:srgbClr val="000000"/>
                </a:solidFill>
                <a:latin typeface="Arial"/>
                <a:ea typeface="Arial"/>
                <a:cs typeface="Arial"/>
                <a:sym typeface="Arial"/>
              </a:endParaRPr>
            </a:p>
          </p:txBody>
        </p:sp>
      </p:grpSp>
      <p:pic>
        <p:nvPicPr>
          <p:cNvPr id="159" name="Google Shape;159;p16"/>
          <p:cNvPicPr preferRelativeResize="0"/>
          <p:nvPr/>
        </p:nvPicPr>
        <p:blipFill rotWithShape="1">
          <a:blip r:embed="rId3">
            <a:alphaModFix/>
          </a:blip>
          <a:srcRect/>
          <a:stretch/>
        </p:blipFill>
        <p:spPr>
          <a:xfrm>
            <a:off x="10662798" y="-3"/>
            <a:ext cx="1529203" cy="630901"/>
          </a:xfrm>
          <a:prstGeom prst="rect">
            <a:avLst/>
          </a:prstGeom>
          <a:noFill/>
          <a:ln>
            <a:noFill/>
          </a:ln>
        </p:spPr>
      </p:pic>
      <p:sp>
        <p:nvSpPr>
          <p:cNvPr id="160" name="Google Shape;160;p16"/>
          <p:cNvSpPr txBox="1"/>
          <p:nvPr/>
        </p:nvSpPr>
        <p:spPr>
          <a:xfrm>
            <a:off x="9304350" y="36400"/>
            <a:ext cx="1355700" cy="44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nl-NL" sz="1200" b="0" i="1" u="none" strike="noStrike" cap="none">
                <a:solidFill>
                  <a:schemeClr val="dk1"/>
                </a:solidFill>
                <a:latin typeface="Arial"/>
                <a:ea typeface="Arial"/>
                <a:cs typeface="Arial"/>
                <a:sym typeface="Arial"/>
              </a:rPr>
              <a:t>Used with permission from</a:t>
            </a:r>
            <a:endParaRPr sz="1200" b="0" i="1" u="none" strike="noStrike" cap="none">
              <a:solidFill>
                <a:schemeClr val="dk1"/>
              </a:solidFill>
              <a:latin typeface="Arial"/>
              <a:ea typeface="Arial"/>
              <a:cs typeface="Arial"/>
              <a:sym typeface="Arial"/>
            </a:endParaRPr>
          </a:p>
        </p:txBody>
      </p:sp>
      <p:pic>
        <p:nvPicPr>
          <p:cNvPr id="161" name="Google Shape;161;p16"/>
          <p:cNvPicPr preferRelativeResize="0"/>
          <p:nvPr/>
        </p:nvPicPr>
        <p:blipFill rotWithShape="1">
          <a:blip r:embed="rId4">
            <a:alphaModFix/>
          </a:blip>
          <a:srcRect/>
          <a:stretch/>
        </p:blipFill>
        <p:spPr>
          <a:xfrm>
            <a:off x="0" y="0"/>
            <a:ext cx="2491326" cy="826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Egyéni tervezés">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945</Words>
  <Application>Microsoft Office PowerPoint</Application>
  <PresentationFormat>Egyéni</PresentationFormat>
  <Paragraphs>161</Paragraphs>
  <Slides>14</Slides>
  <Notes>14</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14</vt:i4>
      </vt:variant>
    </vt:vector>
  </HeadingPairs>
  <TitlesOfParts>
    <vt:vector size="19" baseType="lpstr">
      <vt:lpstr>Arial</vt:lpstr>
      <vt:lpstr>Calibri</vt:lpstr>
      <vt:lpstr>IBM Plex Sans</vt:lpstr>
      <vt:lpstr>DM Sans</vt:lpstr>
      <vt:lpstr>1_Egyéni tervezés</vt:lpstr>
      <vt:lpstr>FESSH Workshop 27 June 2024  The Step by Step Approach to a More Sustainable Practice</vt:lpstr>
      <vt:lpstr>Agenda: here’s what you can expect from the next 30 minutes</vt:lpstr>
      <vt:lpstr>Step by Step: Supporting the Shift to more Sustainable Practice</vt:lpstr>
      <vt:lpstr>PowerPoint bemutató</vt:lpstr>
      <vt:lpstr>You can use the “R-Ladder” to help to identify opportunities.</vt:lpstr>
      <vt:lpstr>PowerPoint bemutató</vt:lpstr>
      <vt:lpstr>PowerPoint bemutató</vt:lpstr>
      <vt:lpstr>PowerPoint bemutató</vt:lpstr>
      <vt:lpstr>PowerPoint bemutató</vt:lpstr>
      <vt:lpstr>PowerPoint bemutató</vt:lpstr>
      <vt:lpstr>PowerPoint bemutató</vt:lpstr>
      <vt:lpstr>  Define consistent and verifiable evaluation criteria for environmental and social aspects with an appropriate weighting Proactively post in your network to increase pool of suppliers Consider all aspects that reduce the environmental footprint: optimised logistics, bulk sterile, lean instrument sets, reusable trays, remote support  Agree a multi-year joint improvement plan with suppliers: include reciprocal commitments and set contract conditions to ensure performance Ensure preventative maintenance and repair included in contracts Request LCA data prepared according to relevant ISO standards Ensure that your methods of cost-calculation consider aspects like energy saved, reduced waste costs   </vt:lpstr>
      <vt:lpstr>PowerPoint bemutató</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FESSH Workshop 27 June 2024  The Step by Step Approach to a More Sustainable Practice</dc:title>
  <dc:creator>andrea</dc:creator>
  <cp:lastModifiedBy>Lenovo</cp:lastModifiedBy>
  <cp:revision>1</cp:revision>
  <dcterms:created xsi:type="dcterms:W3CDTF">2018-09-13T17:46:30Z</dcterms:created>
  <dcterms:modified xsi:type="dcterms:W3CDTF">2024-07-15T09:44:02Z</dcterms:modified>
</cp:coreProperties>
</file>